
<file path=[Content_Types].xml><?xml version="1.0" encoding="utf-8"?>
<Types xmlns="http://schemas.openxmlformats.org/package/2006/content-types">
  <Default ContentType="image/jpeg" Extension="jpg"/>
  <Default ContentType="application/vnd.openxmlformats-officedocument.spreadsheetml.sheet" Extension="xlsx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ms-office.chartcolorstyle+xml" PartName="/ppt/charts/colors4.xml"/>
  <Override ContentType="application/vnd.ms-office.chartcolorstyle+xml" PartName="/ppt/charts/colors1.xml"/>
  <Override ContentType="application/vnd.ms-office.chartcolorstyle+xml" PartName="/ppt/charts/colors2.xml"/>
  <Override ContentType="application/vnd.ms-office.chartcolorstyle+xml" PartName="/ppt/charts/colors3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drawingml.chart+xml" PartName="/ppt/charts/chart3.xml"/>
  <Override ContentType="application/vnd.openxmlformats-officedocument.drawingml.chart+xml" PartName="/ppt/charts/chart2.xml"/>
  <Override ContentType="application/vnd.openxmlformats-officedocument.drawingml.chart+xml" PartName="/ppt/charts/chart4.xml"/>
  <Override ContentType="application/vnd.openxmlformats-officedocument.drawingml.chart+xml" PartName="/ppt/charts/char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ms-office.chartstyle+xml" PartName="/ppt/charts/style3.xml"/>
  <Override ContentType="application/vnd.ms-office.chartstyle+xml" PartName="/ppt/charts/style4.xml"/>
  <Override ContentType="application/vnd.ms-office.chartstyle+xml" PartName="/ppt/charts/style1.xml"/>
  <Override ContentType="application/vnd.ms-office.chartstyle+xml" PartName="/ppt/charts/style2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8" roundtripDataSignature="AMtx7mjrHmPEDRgo/tByyXuuSoJAO8v+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5C67575-DAB3-41CB-A0AD-66F39D3115FA}">
  <a:tblStyle styleId="{65C67575-DAB3-41CB-A0AD-66F39D3115FA}" styleName="Table_0">
    <a:wholeTbl>
      <a:tcTxStyle b="off" i="off">
        <a:font>
          <a:latin typeface="KoPubWorld돋움체_Pro Bold"/>
          <a:ea typeface="KoPubWorld돋움체_Pro Bold"/>
          <a:cs typeface="KoPubWorld돋움체_Pro Bold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KoPubWorld돋움체_Pro Bold"/>
          <a:ea typeface="KoPubWorld돋움체_Pro Bold"/>
          <a:cs typeface="KoPubWorld돋움체_Pro Bold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KoPubWorld돋움체_Pro Bold"/>
          <a:ea typeface="KoPubWorld돋움체_Pro Bold"/>
          <a:cs typeface="KoPubWorld돋움체_Pro Bold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KoPubWorld돋움체_Pro Bold"/>
          <a:ea typeface="KoPubWorld돋움체_Pro Bold"/>
          <a:cs typeface="KoPubWorld돋움체_Pro Bold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KoPubWorld돋움체_Pro Bold"/>
          <a:ea typeface="KoPubWorld돋움체_Pro Bold"/>
          <a:cs typeface="KoPubWorld돋움체_Pro Bold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63D2C647-AFEF-4A4E-AA26-9851EA3B0041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2CB67AE1-1E41-4256-A00B-C20D7EC0127B}" styleName="Table_2">
    <a:wholeTbl>
      <a:tcTxStyle b="off" i="off">
        <a:font>
          <a:latin typeface="KoPubWorld돋움체_Pro Bold"/>
          <a:ea typeface="KoPubWorld돋움체_Pro Bold"/>
          <a:cs typeface="KoPubWorld돋움체_Pro Bold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customschemas.google.com/relationships/presentationmetadata" Target="meta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harts/_rels/chart1.xml.rels><?xml version="1.0" encoding="UTF-8" standalone="yes"?>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Sheet1.xlsx"/></Relationships>
</file>

<file path=ppt/charts/_rels/chart2.xml.rels><?xml version="1.0" encoding="UTF-8" standalone="yes"?>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Sheet2.xlsx"/></Relationships>
</file>

<file path=ppt/charts/_rels/chart3.xml.rels><?xml version="1.0" encoding="UTF-8" standalone="yes"?>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Sheet3.xlsx"/></Relationships>
</file>

<file path=ppt/charts/_rels/chart4.xml.rels><?xml version="1.0" encoding="UTF-8" standalone="yes"?>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dirty="0" err="1"/>
              <a:t>역대관중수</a:t>
            </a:r>
            <a:endParaRPr lang="ko-KR" sz="1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8.971707969814724E-3"/>
          <c:y val="0.14397339988960295"/>
          <c:w val="0.98421738419919902"/>
          <c:h val="0.83043471103422817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Sheet1!$A$3</c:f>
              <c:strCache>
                <c:ptCount val="1"/>
                <c:pt idx="0">
                  <c:v>총합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#,##0,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Sheet1!$B$1:$K$1</c:f>
              <c:strCache>
                <c:ptCount val="10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</c:strCache>
            </c:strRef>
          </c:cat>
          <c:val>
            <c:numRef>
              <c:f>Sheet1!$B$3:$K$3</c:f>
              <c:numCache>
                <c:formatCode>#,##0,,</c:formatCode>
                <c:ptCount val="10"/>
                <c:pt idx="0">
                  <c:v>1053966</c:v>
                </c:pt>
                <c:pt idx="1">
                  <c:v>1070673</c:v>
                </c:pt>
                <c:pt idx="2">
                  <c:v>1253735</c:v>
                </c:pt>
                <c:pt idx="3">
                  <c:v>1291703</c:v>
                </c:pt>
                <c:pt idx="4">
                  <c:v>1152615</c:v>
                </c:pt>
                <c:pt idx="5">
                  <c:v>1128298</c:v>
                </c:pt>
                <c:pt idx="6">
                  <c:v>1120381</c:v>
                </c:pt>
                <c:pt idx="7">
                  <c:v>1165020</c:v>
                </c:pt>
                <c:pt idx="8">
                  <c:v>1094829</c:v>
                </c:pt>
                <c:pt idx="9">
                  <c:v>1112066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ED-42B5-9CC7-AC9D0C7C76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20438367"/>
        <c:axId val="461903935"/>
      </c:barChar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일평균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numFmt formatCode="\(#,##0,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Sheet1!$B$1:$K$1</c:f>
              <c:strCache>
                <c:ptCount val="10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</c:strCache>
            </c:strRef>
          </c:cat>
          <c:val>
            <c:numRef>
              <c:f>Sheet1!$B$2:$K$2</c:f>
              <c:numCache>
                <c:formatCode>#,##0,,</c:formatCode>
                <c:ptCount val="10"/>
                <c:pt idx="0">
                  <c:v>15731</c:v>
                </c:pt>
                <c:pt idx="1">
                  <c:v>16222</c:v>
                </c:pt>
                <c:pt idx="2">
                  <c:v>18712</c:v>
                </c:pt>
                <c:pt idx="3">
                  <c:v>19571</c:v>
                </c:pt>
                <c:pt idx="4">
                  <c:v>18010</c:v>
                </c:pt>
                <c:pt idx="5">
                  <c:v>17630</c:v>
                </c:pt>
                <c:pt idx="6">
                  <c:v>15560</c:v>
                </c:pt>
                <c:pt idx="7">
                  <c:v>16181</c:v>
                </c:pt>
                <c:pt idx="8">
                  <c:v>15206</c:v>
                </c:pt>
                <c:pt idx="9">
                  <c:v>15445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3ED-42B5-9CC7-AC9D0C7C76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69465423"/>
        <c:axId val="469656543"/>
      </c:lineChart>
      <c:catAx>
        <c:axId val="4204383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61903935"/>
        <c:crosses val="autoZero"/>
        <c:auto val="1"/>
        <c:lblAlgn val="ctr"/>
        <c:lblOffset val="100"/>
        <c:noMultiLvlLbl val="0"/>
      </c:catAx>
      <c:valAx>
        <c:axId val="461903935"/>
        <c:scaling>
          <c:orientation val="minMax"/>
          <c:max val="2400000"/>
        </c:scaling>
        <c:delete val="0"/>
        <c:axPos val="l"/>
        <c:numFmt formatCode="#,##0,,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0438367"/>
        <c:crosses val="autoZero"/>
        <c:crossBetween val="between"/>
      </c:valAx>
      <c:valAx>
        <c:axId val="469656543"/>
        <c:scaling>
          <c:orientation val="minMax"/>
          <c:min val="-5000"/>
        </c:scaling>
        <c:delete val="0"/>
        <c:axPos val="r"/>
        <c:numFmt formatCode="#,##0,,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69465423"/>
        <c:crosses val="max"/>
        <c:crossBetween val="between"/>
      </c:valAx>
      <c:catAx>
        <c:axId val="46946542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6965654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8635456791081131E-3"/>
          <c:y val="3.0831655939753257E-2"/>
          <c:w val="0.31797628775519865"/>
          <c:h val="5.33225885826771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dirty="0" err="1"/>
              <a:t>역대관중수</a:t>
            </a:r>
            <a:endParaRPr lang="ko-KR" sz="1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8.971707969814724E-3"/>
          <c:y val="0.14397339988960295"/>
          <c:w val="0.98421738419919902"/>
          <c:h val="0.83043471103422817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Sheet1!$A$3</c:f>
              <c:strCache>
                <c:ptCount val="1"/>
                <c:pt idx="0">
                  <c:v>총합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#,##0,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Sheet1!$B$1:$K$1</c:f>
              <c:strCache>
                <c:ptCount val="10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</c:strCache>
            </c:strRef>
          </c:cat>
          <c:val>
            <c:numRef>
              <c:f>Sheet1!$B$3:$K$3</c:f>
              <c:numCache>
                <c:formatCode>#,##0,,</c:formatCode>
                <c:ptCount val="10"/>
                <c:pt idx="0">
                  <c:v>841270</c:v>
                </c:pt>
                <c:pt idx="1">
                  <c:v>983886</c:v>
                </c:pt>
                <c:pt idx="2">
                  <c:v>998660</c:v>
                </c:pt>
                <c:pt idx="3">
                  <c:v>1069929</c:v>
                </c:pt>
                <c:pt idx="4">
                  <c:v>912042</c:v>
                </c:pt>
                <c:pt idx="5">
                  <c:v>829822</c:v>
                </c:pt>
                <c:pt idx="6">
                  <c:v>814349</c:v>
                </c:pt>
                <c:pt idx="7">
                  <c:v>865194</c:v>
                </c:pt>
                <c:pt idx="8">
                  <c:v>892541</c:v>
                </c:pt>
                <c:pt idx="9">
                  <c:v>1037211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D3-4811-B686-2FD1EC4E9C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20438367"/>
        <c:axId val="461903935"/>
      </c:barChar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일평균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numFmt formatCode="\(#,##0,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Sheet1!$B$1:$K$1</c:f>
              <c:strCache>
                <c:ptCount val="10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</c:strCache>
            </c:strRef>
          </c:cat>
          <c:val>
            <c:numRef>
              <c:f>Sheet1!$B$2:$K$2</c:f>
              <c:numCache>
                <c:formatCode>#,##0,,</c:formatCode>
                <c:ptCount val="10"/>
                <c:pt idx="0">
                  <c:v>12556</c:v>
                </c:pt>
                <c:pt idx="1">
                  <c:v>14907</c:v>
                </c:pt>
                <c:pt idx="2">
                  <c:v>14905</c:v>
                </c:pt>
                <c:pt idx="3">
                  <c:v>16211</c:v>
                </c:pt>
                <c:pt idx="4">
                  <c:v>14251</c:v>
                </c:pt>
                <c:pt idx="5">
                  <c:v>12966</c:v>
                </c:pt>
                <c:pt idx="6">
                  <c:v>11310</c:v>
                </c:pt>
                <c:pt idx="7">
                  <c:v>12017</c:v>
                </c:pt>
                <c:pt idx="8">
                  <c:v>12396</c:v>
                </c:pt>
                <c:pt idx="9">
                  <c:v>14406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6D3-4811-B686-2FD1EC4E9C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69465423"/>
        <c:axId val="469656543"/>
      </c:lineChart>
      <c:catAx>
        <c:axId val="4204383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61903935"/>
        <c:crosses val="autoZero"/>
        <c:auto val="1"/>
        <c:lblAlgn val="ctr"/>
        <c:lblOffset val="100"/>
        <c:noMultiLvlLbl val="0"/>
      </c:catAx>
      <c:valAx>
        <c:axId val="461903935"/>
        <c:scaling>
          <c:orientation val="minMax"/>
          <c:max val="2400000"/>
        </c:scaling>
        <c:delete val="0"/>
        <c:axPos val="l"/>
        <c:numFmt formatCode="#,##0,,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0438367"/>
        <c:crosses val="autoZero"/>
        <c:crossBetween val="between"/>
      </c:valAx>
      <c:valAx>
        <c:axId val="469656543"/>
        <c:scaling>
          <c:orientation val="minMax"/>
          <c:min val="-5000"/>
        </c:scaling>
        <c:delete val="0"/>
        <c:axPos val="r"/>
        <c:numFmt formatCode="#,##0,,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69465423"/>
        <c:crosses val="max"/>
        <c:crossBetween val="between"/>
      </c:valAx>
      <c:catAx>
        <c:axId val="46946542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6965654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8635456791081131E-3"/>
          <c:y val="3.0831655939753257E-2"/>
          <c:w val="0.33733484187912888"/>
          <c:h val="6.33418992390129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dirty="0" err="1"/>
              <a:t>역대관중수</a:t>
            </a:r>
            <a:endParaRPr lang="ko-KR" sz="1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8.971707969814724E-3"/>
          <c:y val="0.14397339988960295"/>
          <c:w val="0.98421738419919902"/>
          <c:h val="0.83043471103422817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Sheet1!$A$3</c:f>
              <c:strCache>
                <c:ptCount val="1"/>
                <c:pt idx="0">
                  <c:v>총합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#,##0,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Sheet1!$B$1:$K$1</c:f>
              <c:strCache>
                <c:ptCount val="10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</c:strCache>
            </c:strRef>
          </c:cat>
          <c:val>
            <c:numRef>
              <c:f>Sheet1!$B$3:$K$3</c:f>
              <c:numCache>
                <c:formatCode>#,##0,,</c:formatCode>
                <c:ptCount val="10"/>
                <c:pt idx="0">
                  <c:v>582005</c:v>
                </c:pt>
                <c:pt idx="1">
                  <c:v>436285</c:v>
                </c:pt>
                <c:pt idx="2">
                  <c:v>592653</c:v>
                </c:pt>
                <c:pt idx="3">
                  <c:v>502016</c:v>
                </c:pt>
                <c:pt idx="4">
                  <c:v>470526</c:v>
                </c:pt>
                <c:pt idx="5">
                  <c:v>663430</c:v>
                </c:pt>
                <c:pt idx="6">
                  <c:v>710141</c:v>
                </c:pt>
                <c:pt idx="7">
                  <c:v>773499</c:v>
                </c:pt>
                <c:pt idx="8">
                  <c:v>1024830</c:v>
                </c:pt>
                <c:pt idx="9">
                  <c:v>861729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96-4784-ABD7-18DC545A55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20438367"/>
        <c:axId val="461903935"/>
      </c:barChar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일평균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numFmt formatCode="\(#,##0,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Sheet1!$B$1:$K$1</c:f>
              <c:strCache>
                <c:ptCount val="10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</c:strCache>
            </c:strRef>
          </c:cat>
          <c:val>
            <c:numRef>
              <c:f>Sheet1!$B$2:$K$2</c:f>
              <c:numCache>
                <c:formatCode>#,##0,,</c:formatCode>
                <c:ptCount val="10"/>
                <c:pt idx="0">
                  <c:v>8818</c:v>
                </c:pt>
                <c:pt idx="1">
                  <c:v>6512</c:v>
                </c:pt>
                <c:pt idx="2">
                  <c:v>8980</c:v>
                </c:pt>
                <c:pt idx="3">
                  <c:v>7493</c:v>
                </c:pt>
                <c:pt idx="4">
                  <c:v>7352</c:v>
                </c:pt>
                <c:pt idx="5">
                  <c:v>10366</c:v>
                </c:pt>
                <c:pt idx="6">
                  <c:v>9863</c:v>
                </c:pt>
                <c:pt idx="7">
                  <c:v>10743</c:v>
                </c:pt>
                <c:pt idx="8">
                  <c:v>14234</c:v>
                </c:pt>
                <c:pt idx="9">
                  <c:v>11968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096-4784-ABD7-18DC545A55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69465423"/>
        <c:axId val="469656543"/>
      </c:lineChart>
      <c:catAx>
        <c:axId val="4204383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61903935"/>
        <c:crosses val="autoZero"/>
        <c:auto val="1"/>
        <c:lblAlgn val="ctr"/>
        <c:lblOffset val="100"/>
        <c:noMultiLvlLbl val="0"/>
      </c:catAx>
      <c:valAx>
        <c:axId val="461903935"/>
        <c:scaling>
          <c:orientation val="minMax"/>
          <c:max val="2400000"/>
        </c:scaling>
        <c:delete val="0"/>
        <c:axPos val="l"/>
        <c:numFmt formatCode="#,##0,,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0438367"/>
        <c:crosses val="autoZero"/>
        <c:crossBetween val="between"/>
      </c:valAx>
      <c:valAx>
        <c:axId val="469656543"/>
        <c:scaling>
          <c:orientation val="minMax"/>
          <c:min val="-5000"/>
        </c:scaling>
        <c:delete val="0"/>
        <c:axPos val="r"/>
        <c:numFmt formatCode="#,##0,,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69465423"/>
        <c:crosses val="max"/>
        <c:crossBetween val="between"/>
      </c:valAx>
      <c:catAx>
        <c:axId val="46946542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6965654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8635456791081131E-3"/>
          <c:y val="3.0831655939753257E-2"/>
          <c:w val="0.33733484187912888"/>
          <c:h val="6.33418992390129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dirty="0" err="1"/>
              <a:t>역대관중수</a:t>
            </a:r>
            <a:endParaRPr lang="ko-KR" sz="1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8.971707969814724E-3"/>
          <c:y val="0.14397339988960295"/>
          <c:w val="0.98421738419919902"/>
          <c:h val="0.83043471103422817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Sheet1!$A$3</c:f>
              <c:strCache>
                <c:ptCount val="1"/>
                <c:pt idx="0">
                  <c:v>총합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#,##0,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Sheet1!$B$1:$K$1</c:f>
              <c:strCache>
                <c:ptCount val="10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</c:strCache>
            </c:strRef>
          </c:cat>
          <c:val>
            <c:numRef>
              <c:f>Sheet1!$B$3:$K$3</c:f>
              <c:numCache>
                <c:formatCode>#,##0,,</c:formatCode>
                <c:ptCount val="10"/>
                <c:pt idx="0">
                  <c:v>1380018</c:v>
                </c:pt>
                <c:pt idx="1">
                  <c:v>1175665</c:v>
                </c:pt>
                <c:pt idx="2">
                  <c:v>1358322</c:v>
                </c:pt>
                <c:pt idx="3">
                  <c:v>1368995</c:v>
                </c:pt>
                <c:pt idx="4">
                  <c:v>770731</c:v>
                </c:pt>
                <c:pt idx="5">
                  <c:v>830820</c:v>
                </c:pt>
                <c:pt idx="6">
                  <c:v>800962</c:v>
                </c:pt>
                <c:pt idx="7">
                  <c:v>852639</c:v>
                </c:pt>
                <c:pt idx="8">
                  <c:v>1038492</c:v>
                </c:pt>
                <c:pt idx="9">
                  <c:v>901634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2E-47BE-9053-F1CF4AFA7A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20438367"/>
        <c:axId val="461903935"/>
      </c:barChar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일평균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numFmt formatCode="\(#,##0,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Sheet1!$B$1:$K$1</c:f>
              <c:strCache>
                <c:ptCount val="10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</c:strCache>
            </c:strRef>
          </c:cat>
          <c:val>
            <c:numRef>
              <c:f>Sheet1!$B$2:$K$2</c:f>
              <c:numCache>
                <c:formatCode>#,##0,,</c:formatCode>
                <c:ptCount val="10"/>
                <c:pt idx="0">
                  <c:v>20597</c:v>
                </c:pt>
                <c:pt idx="1">
                  <c:v>17813</c:v>
                </c:pt>
                <c:pt idx="2">
                  <c:v>20273</c:v>
                </c:pt>
                <c:pt idx="3">
                  <c:v>20742</c:v>
                </c:pt>
                <c:pt idx="4">
                  <c:v>12043</c:v>
                </c:pt>
                <c:pt idx="5">
                  <c:v>12982</c:v>
                </c:pt>
                <c:pt idx="6">
                  <c:v>11124</c:v>
                </c:pt>
                <c:pt idx="7">
                  <c:v>11842</c:v>
                </c:pt>
                <c:pt idx="8">
                  <c:v>14424</c:v>
                </c:pt>
                <c:pt idx="9">
                  <c:v>12523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D2E-47BE-9053-F1CF4AFA7A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69465423"/>
        <c:axId val="469656543"/>
      </c:lineChart>
      <c:catAx>
        <c:axId val="4204383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61903935"/>
        <c:crosses val="autoZero"/>
        <c:auto val="1"/>
        <c:lblAlgn val="ctr"/>
        <c:lblOffset val="100"/>
        <c:noMultiLvlLbl val="0"/>
      </c:catAx>
      <c:valAx>
        <c:axId val="461903935"/>
        <c:scaling>
          <c:orientation val="minMax"/>
          <c:max val="2400000"/>
        </c:scaling>
        <c:delete val="0"/>
        <c:axPos val="l"/>
        <c:numFmt formatCode="#,##0,,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0438367"/>
        <c:crosses val="autoZero"/>
        <c:crossBetween val="between"/>
      </c:valAx>
      <c:valAx>
        <c:axId val="469656543"/>
        <c:scaling>
          <c:orientation val="minMax"/>
          <c:min val="-5000"/>
        </c:scaling>
        <c:delete val="0"/>
        <c:axPos val="r"/>
        <c:numFmt formatCode="#,##0,,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69465423"/>
        <c:crosses val="max"/>
        <c:crossBetween val="between"/>
      </c:valAx>
      <c:catAx>
        <c:axId val="46946542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6965654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8635456791081131E-3"/>
          <c:y val="3.0831655939753257E-2"/>
          <c:w val="0.34821245523764227"/>
          <c:h val="5.33225885826771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ko-KR" sz="1200"/>
              <a:t>본 연구에서는 지역경제 활성화 차원에서 프로야구팀이 기여하는 바에 초점을 두고자 한다. 경기를 관람하러 오는 지역 연고 및 타지역 연고를 둔 팬들이 야구관람을 위한 소비 지출과 원정팀의 팬들의 유입으로 인해 부가적으로 창출되는 수익을 극대화 하기 위해 최근 지역 사회 중소상공인 및 관광업주 들과 협업 체제를 구축하려는 구단의 움직임들이 활발해 지고 있다. </a:t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ko-KR" sz="1200"/>
              <a:t>이런 활동들의 효율성을 재고하기 위해 매일 경기장을 찾는 관중의 수를 예측하고 경기를 관람하는 관중들을 적극적으로 유치하기 위해 경기장을 찾는 관객들의 의사결정에 영향을 미치는 요인을 파악하여 운영에 활용할 수 있도록 한다.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1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>
  <p:cSld name="제목 및 내용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3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1" name="Google Shape;21;p23"/>
          <p:cNvSpPr txBox="1"/>
          <p:nvPr>
            <p:ph idx="2" type="body"/>
          </p:nvPr>
        </p:nvSpPr>
        <p:spPr>
          <a:xfrm>
            <a:off x="201613" y="2382838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2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3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3"/>
          <p:cNvSpPr txBox="1"/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3"/>
          <p:cNvSpPr txBox="1"/>
          <p:nvPr>
            <p:ph idx="1" type="body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3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4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4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5" name="Google Shape;25;p2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5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5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2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6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6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2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7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7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27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27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27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2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0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0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30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3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1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1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31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3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2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koreabaseball.com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airkorea.or.kr/index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Relationship Id="rId4" Type="http://schemas.openxmlformats.org/officeDocument/2006/relationships/image" Target="../media/image14.png"/><Relationship Id="rId11" Type="http://schemas.openxmlformats.org/officeDocument/2006/relationships/image" Target="../media/image17.png"/><Relationship Id="rId10" Type="http://schemas.openxmlformats.org/officeDocument/2006/relationships/image" Target="../media/image11.png"/><Relationship Id="rId12" Type="http://schemas.openxmlformats.org/officeDocument/2006/relationships/image" Target="../media/image3.png"/><Relationship Id="rId9" Type="http://schemas.openxmlformats.org/officeDocument/2006/relationships/image" Target="../media/image1.png"/><Relationship Id="rId5" Type="http://schemas.openxmlformats.org/officeDocument/2006/relationships/image" Target="../media/image20.png"/><Relationship Id="rId6" Type="http://schemas.openxmlformats.org/officeDocument/2006/relationships/image" Target="../media/image9.png"/><Relationship Id="rId7" Type="http://schemas.openxmlformats.org/officeDocument/2006/relationships/image" Target="../media/image13.png"/><Relationship Id="rId8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chart" Target="../charts/chart1.xml"/><Relationship Id="rId4" Type="http://schemas.openxmlformats.org/officeDocument/2006/relationships/image" Target="../media/image15.png"/><Relationship Id="rId5" Type="http://schemas.openxmlformats.org/officeDocument/2006/relationships/image" Target="../media/image8.png"/><Relationship Id="rId6" Type="http://schemas.openxmlformats.org/officeDocument/2006/relationships/image" Target="../media/image21.png"/><Relationship Id="rId7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chart" Target="../charts/chart2.xml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25.png"/><Relationship Id="rId7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chart" Target="../charts/chart3.xml"/><Relationship Id="rId4" Type="http://schemas.openxmlformats.org/officeDocument/2006/relationships/image" Target="../media/image32.png"/><Relationship Id="rId5" Type="http://schemas.openxmlformats.org/officeDocument/2006/relationships/image" Target="../media/image34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chart" Target="../charts/chart4.xml"/><Relationship Id="rId4" Type="http://schemas.openxmlformats.org/officeDocument/2006/relationships/image" Target="../media/image26.png"/><Relationship Id="rId5" Type="http://schemas.openxmlformats.org/officeDocument/2006/relationships/image" Target="../media/image30.png"/><Relationship Id="rId6" Type="http://schemas.openxmlformats.org/officeDocument/2006/relationships/image" Target="../media/image19.png"/><Relationship Id="rId7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png"/><Relationship Id="rId4" Type="http://schemas.openxmlformats.org/officeDocument/2006/relationships/image" Target="../media/image35.jpg"/><Relationship Id="rId5" Type="http://schemas.openxmlformats.org/officeDocument/2006/relationships/image" Target="../media/image33.jpg"/><Relationship Id="rId6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잔디, 야구, 실외, 공이(가) 표시된 사진&#10;&#10;매우 높은 신뢰도로 생성된 설명" id="89" name="Google Shape;8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/>
          <p:nvPr/>
        </p:nvSpPr>
        <p:spPr>
          <a:xfrm>
            <a:off x="0" y="0"/>
            <a:ext cx="9144000" cy="1386947"/>
          </a:xfrm>
          <a:prstGeom prst="rect">
            <a:avLst/>
          </a:prstGeom>
          <a:solidFill>
            <a:srgbClr val="21596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3353557" y="789988"/>
            <a:ext cx="247215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2019-1 데이타마이닝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0" y="1386947"/>
            <a:ext cx="9144000" cy="1729905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1227850" y="1748050"/>
            <a:ext cx="7237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215968"/>
                </a:solidFill>
                <a:latin typeface="Arial"/>
                <a:ea typeface="Arial"/>
                <a:cs typeface="Arial"/>
                <a:sym typeface="Arial"/>
              </a:rPr>
              <a:t>프로야구 경기 관객수 예측</a:t>
            </a:r>
            <a:endParaRPr/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8662" y="144271"/>
            <a:ext cx="586676" cy="585327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"/>
          <p:cNvSpPr/>
          <p:nvPr/>
        </p:nvSpPr>
        <p:spPr>
          <a:xfrm>
            <a:off x="2414201" y="2515000"/>
            <a:ext cx="520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215968"/>
                </a:solidFill>
                <a:latin typeface="Arial"/>
                <a:ea typeface="Arial"/>
                <a:cs typeface="Arial"/>
                <a:sym typeface="Arial"/>
              </a:rPr>
              <a:t>18년 구단 가치 상위 4개 팀 홈경기장 대상</a:t>
            </a:r>
            <a:endParaRPr/>
          </a:p>
        </p:txBody>
      </p:sp>
      <p:sp>
        <p:nvSpPr>
          <p:cNvPr id="96" name="Google Shape;96;p1"/>
          <p:cNvSpPr txBox="1"/>
          <p:nvPr/>
        </p:nvSpPr>
        <p:spPr>
          <a:xfrm>
            <a:off x="506026" y="4822554"/>
            <a:ext cx="1991251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2019년 6월 12일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빅데이터분석학과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182DBG06 노윤지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181DBG01 안혜선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182DBG04 정찬미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0"/>
          <p:cNvSpPr/>
          <p:nvPr/>
        </p:nvSpPr>
        <p:spPr>
          <a:xfrm>
            <a:off x="1447060" y="-2"/>
            <a:ext cx="7696940" cy="76348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0"/>
          <p:cNvSpPr/>
          <p:nvPr/>
        </p:nvSpPr>
        <p:spPr>
          <a:xfrm flipH="1" rot="5400000">
            <a:off x="974323" y="-978768"/>
            <a:ext cx="763480" cy="2721013"/>
          </a:xfrm>
          <a:prstGeom prst="flowChartManualInput">
            <a:avLst/>
          </a:prstGeom>
          <a:solidFill>
            <a:srgbClr val="21596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0"/>
          <p:cNvSpPr txBox="1"/>
          <p:nvPr/>
        </p:nvSpPr>
        <p:spPr>
          <a:xfrm>
            <a:off x="230819" y="152068"/>
            <a:ext cx="13179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 서론</a:t>
            </a:r>
            <a:endParaRPr/>
          </a:p>
        </p:txBody>
      </p:sp>
      <p:sp>
        <p:nvSpPr>
          <p:cNvPr id="275" name="Google Shape;275;p10"/>
          <p:cNvSpPr txBox="1"/>
          <p:nvPr/>
        </p:nvSpPr>
        <p:spPr>
          <a:xfrm>
            <a:off x="2781156" y="188765"/>
            <a:ext cx="399340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KBO리그 – 기타 구장 및 2구장</a:t>
            </a:r>
            <a:endParaRPr/>
          </a:p>
        </p:txBody>
      </p:sp>
      <p:sp>
        <p:nvSpPr>
          <p:cNvPr id="276" name="Google Shape;276;p10"/>
          <p:cNvSpPr/>
          <p:nvPr/>
        </p:nvSpPr>
        <p:spPr>
          <a:xfrm>
            <a:off x="0" y="6667130"/>
            <a:ext cx="9144000" cy="190870"/>
          </a:xfrm>
          <a:prstGeom prst="rect">
            <a:avLst/>
          </a:prstGeom>
          <a:solidFill>
            <a:srgbClr val="21596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77" name="Google Shape;277;p10"/>
          <p:cNvGraphicFramePr/>
          <p:nvPr/>
        </p:nvGraphicFramePr>
        <p:xfrm>
          <a:off x="720829" y="104571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{63D2C647-AFEF-4A4E-AA26-9851EA3B0041}</a:tableStyleId>
              </a:tblPr>
              <a:tblGrid>
                <a:gridCol w="606300"/>
                <a:gridCol w="1312375"/>
                <a:gridCol w="2026750"/>
                <a:gridCol w="1788625"/>
                <a:gridCol w="1968275"/>
              </a:tblGrid>
              <a:tr h="285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/>
                        <a:t>구단</a:t>
                      </a:r>
                      <a:endParaRPr/>
                    </a:p>
                  </a:txBody>
                  <a:tcPr marT="30425" marB="30425" marR="60875" marL="608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/>
                        <a:t>홈구장 위치</a:t>
                      </a:r>
                      <a:endParaRPr/>
                    </a:p>
                  </a:txBody>
                  <a:tcPr marT="30425" marB="30425" marR="60875" marL="608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/>
                        <a:t>홈구장</a:t>
                      </a:r>
                      <a:endParaRPr/>
                    </a:p>
                  </a:txBody>
                  <a:tcPr marT="30425" marB="30425" marR="60875" marL="608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/>
                        <a:t>제2구장</a:t>
                      </a:r>
                      <a:endParaRPr/>
                    </a:p>
                  </a:txBody>
                  <a:tcPr marT="30425" marB="30425" marR="60875" marL="608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/>
                        <a:t>2군 야구장</a:t>
                      </a:r>
                      <a:endParaRPr/>
                    </a:p>
                  </a:txBody>
                  <a:tcPr marT="30425" marB="30425" marR="60875" marL="608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505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0425" marB="30425" marR="60875" marL="608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/>
                        <a:t>광주광역시</a:t>
                      </a:r>
                      <a:endParaRPr/>
                    </a:p>
                  </a:txBody>
                  <a:tcPr marT="30425" marB="30425" marR="60875" marL="608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/>
                        <a:t>광주-기아 챔피언스 필드</a:t>
                      </a:r>
                      <a:br>
                        <a:rPr lang="ko-KR" sz="1400"/>
                      </a:br>
                      <a:r>
                        <a:rPr lang="ko-KR" sz="1400"/>
                        <a:t>(2014년 개장)</a:t>
                      </a:r>
                      <a:endParaRPr/>
                    </a:p>
                  </a:txBody>
                  <a:tcPr marT="30425" marB="30425" marR="60875" marL="608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/>
                        <a:t>월명 야구장</a:t>
                      </a:r>
                      <a:br>
                        <a:rPr lang="ko-KR" sz="1400"/>
                      </a:br>
                      <a:r>
                        <a:rPr lang="ko-KR" sz="1400"/>
                        <a:t>(1989년 개장)</a:t>
                      </a:r>
                      <a:endParaRPr sz="1400"/>
                    </a:p>
                  </a:txBody>
                  <a:tcPr marT="30425" marB="30425" marR="60875" marL="608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/>
                        <a:t>함평 기아 챌린저스 필드</a:t>
                      </a:r>
                      <a:endParaRPr/>
                    </a:p>
                  </a:txBody>
                  <a:tcPr marT="30425" marB="30425" marR="60875" marL="608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5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0425" marB="30425" marR="60875" marL="608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/>
                        <a:t>서울특별시</a:t>
                      </a:r>
                      <a:endParaRPr/>
                    </a:p>
                  </a:txBody>
                  <a:tcPr marT="30425" marB="30425" marR="60875" marL="608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/>
                        <a:t>고척 스카이돔</a:t>
                      </a:r>
                      <a:br>
                        <a:rPr lang="ko-KR" sz="1400"/>
                      </a:br>
                      <a:r>
                        <a:rPr lang="ko-KR" sz="1400"/>
                        <a:t>(2016년 개장)</a:t>
                      </a:r>
                      <a:endParaRPr/>
                    </a:p>
                  </a:txBody>
                  <a:tcPr marT="30425" marB="30425" marR="60875" marL="608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/>
                        <a:t>-</a:t>
                      </a:r>
                      <a:endParaRPr/>
                    </a:p>
                  </a:txBody>
                  <a:tcPr marT="30425" marB="30425" marR="60875" marL="608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/>
                        <a:t>고양 국가대표 야구훈련장</a:t>
                      </a:r>
                      <a:endParaRPr/>
                    </a:p>
                  </a:txBody>
                  <a:tcPr marT="30425" marB="30425" marR="60875" marL="608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5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0425" marB="30425" marR="60875" marL="608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/>
                        <a:t>서울특별시</a:t>
                      </a:r>
                      <a:endParaRPr/>
                    </a:p>
                  </a:txBody>
                  <a:tcPr marT="30425" marB="30425" marR="60875" marL="608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/>
                        <a:t>서울종합운동장 야구장</a:t>
                      </a:r>
                      <a:br>
                        <a:rPr lang="ko-KR" sz="1400"/>
                      </a:br>
                      <a:r>
                        <a:rPr lang="ko-KR" sz="1400"/>
                        <a:t>(1982년 개장)</a:t>
                      </a:r>
                      <a:endParaRPr/>
                    </a:p>
                  </a:txBody>
                  <a:tcPr marT="30425" marB="30425" marR="60875" marL="608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/>
                        <a:t>-</a:t>
                      </a:r>
                      <a:endParaRPr/>
                    </a:p>
                  </a:txBody>
                  <a:tcPr marT="30425" marB="30425" marR="60875" marL="608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/>
                        <a:t>이천 베어스 파크</a:t>
                      </a:r>
                      <a:endParaRPr/>
                    </a:p>
                  </a:txBody>
                  <a:tcPr marT="30425" marB="30425" marR="60875" marL="608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5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0425" marB="30425" marR="60875" marL="608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/>
                        <a:t>부산광역시</a:t>
                      </a:r>
                      <a:endParaRPr/>
                    </a:p>
                  </a:txBody>
                  <a:tcPr marT="30425" marB="30425" marR="60875" marL="608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/>
                        <a:t>사직 야구장</a:t>
                      </a:r>
                      <a:br>
                        <a:rPr lang="ko-KR" sz="1400"/>
                      </a:br>
                      <a:r>
                        <a:rPr lang="ko-KR" sz="1400"/>
                        <a:t>(1986년 개장)</a:t>
                      </a:r>
                      <a:endParaRPr/>
                    </a:p>
                  </a:txBody>
                  <a:tcPr marT="30425" marB="30425" marR="60875" marL="608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/>
                        <a:t>울산 문수 야구장</a:t>
                      </a:r>
                      <a:br>
                        <a:rPr lang="ko-KR" sz="1400"/>
                      </a:br>
                      <a:r>
                        <a:rPr lang="ko-KR" sz="1400"/>
                        <a:t>(2014년 개장)</a:t>
                      </a:r>
                      <a:endParaRPr/>
                    </a:p>
                  </a:txBody>
                  <a:tcPr marT="30425" marB="30425" marR="60875" marL="608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/>
                        <a:t>상동 야구장</a:t>
                      </a:r>
                      <a:endParaRPr/>
                    </a:p>
                  </a:txBody>
                  <a:tcPr marT="30425" marB="30425" marR="60875" marL="608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5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0425" marB="30425" marR="60875" marL="608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/>
                        <a:t>대구광역시</a:t>
                      </a:r>
                      <a:endParaRPr/>
                    </a:p>
                  </a:txBody>
                  <a:tcPr marT="30425" marB="30425" marR="60875" marL="608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/>
                        <a:t>대구 삼성 라이온즈 파크</a:t>
                      </a:r>
                      <a:br>
                        <a:rPr lang="ko-KR" sz="1400"/>
                      </a:br>
                      <a:r>
                        <a:rPr lang="ko-KR" sz="1400"/>
                        <a:t>(2016년 개장)</a:t>
                      </a:r>
                      <a:endParaRPr/>
                    </a:p>
                  </a:txBody>
                  <a:tcPr marT="30425" marB="30425" marR="60875" marL="608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/>
                        <a:t>포항 야구장</a:t>
                      </a:r>
                      <a:br>
                        <a:rPr lang="ko-KR" sz="1400"/>
                      </a:br>
                      <a:r>
                        <a:rPr lang="ko-KR" sz="1400"/>
                        <a:t>(2012년 개장)</a:t>
                      </a:r>
                      <a:endParaRPr/>
                    </a:p>
                  </a:txBody>
                  <a:tcPr marT="30425" marB="30425" marR="60875" marL="608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/>
                        <a:t>경산 볼파크</a:t>
                      </a:r>
                      <a:endParaRPr/>
                    </a:p>
                  </a:txBody>
                  <a:tcPr marT="30425" marB="30425" marR="60875" marL="608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5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0425" marB="30425" marR="60875" marL="608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/>
                        <a:t>인천광역시</a:t>
                      </a:r>
                      <a:endParaRPr/>
                    </a:p>
                  </a:txBody>
                  <a:tcPr marT="30425" marB="30425" marR="60875" marL="608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/>
                        <a:t>인천 SK행복드림구장</a:t>
                      </a:r>
                      <a:br>
                        <a:rPr lang="ko-KR" sz="1400"/>
                      </a:br>
                      <a:r>
                        <a:rPr lang="ko-KR" sz="1400"/>
                        <a:t>(2002년 개장)</a:t>
                      </a:r>
                      <a:endParaRPr/>
                    </a:p>
                  </a:txBody>
                  <a:tcPr marT="30425" marB="30425" marR="60875" marL="608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/>
                        <a:t>-</a:t>
                      </a:r>
                      <a:endParaRPr/>
                    </a:p>
                  </a:txBody>
                  <a:tcPr marT="30425" marB="30425" marR="60875" marL="608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/>
                        <a:t>SK 퓨처스파크</a:t>
                      </a:r>
                      <a:endParaRPr/>
                    </a:p>
                  </a:txBody>
                  <a:tcPr marT="30425" marB="30425" marR="60875" marL="608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5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0425" marB="30425" marR="60875" marL="608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/>
                        <a:t>경상남도 창원시</a:t>
                      </a:r>
                      <a:endParaRPr/>
                    </a:p>
                  </a:txBody>
                  <a:tcPr marT="30425" marB="30425" marR="60875" marL="608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/>
                        <a:t>창원 NC 파크</a:t>
                      </a:r>
                      <a:br>
                        <a:rPr lang="ko-KR" sz="1400"/>
                      </a:br>
                      <a:r>
                        <a:rPr lang="ko-KR" sz="1400"/>
                        <a:t>(2019년 개장)</a:t>
                      </a:r>
                      <a:endParaRPr/>
                    </a:p>
                  </a:txBody>
                  <a:tcPr marT="30425" marB="30425" marR="60875" marL="608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/>
                        <a:t>-</a:t>
                      </a:r>
                      <a:endParaRPr/>
                    </a:p>
                  </a:txBody>
                  <a:tcPr marT="30425" marB="30425" marR="60875" marL="608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/>
                        <a:t>마산 야구장</a:t>
                      </a:r>
                      <a:endParaRPr/>
                    </a:p>
                  </a:txBody>
                  <a:tcPr marT="30425" marB="30425" marR="60875" marL="608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5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0425" marB="30425" marR="60875" marL="608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/>
                        <a:t>서울특별시</a:t>
                      </a:r>
                      <a:endParaRPr/>
                    </a:p>
                  </a:txBody>
                  <a:tcPr marT="30425" marB="30425" marR="60875" marL="608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/>
                        <a:t>서울종합운동장 야구장</a:t>
                      </a:r>
                      <a:br>
                        <a:rPr lang="ko-KR" sz="1400"/>
                      </a:br>
                      <a:r>
                        <a:rPr lang="ko-KR" sz="1400"/>
                        <a:t>(1982년 개장)</a:t>
                      </a:r>
                      <a:endParaRPr/>
                    </a:p>
                  </a:txBody>
                  <a:tcPr marT="30425" marB="30425" marR="60875" marL="608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/>
                        <a:t>-</a:t>
                      </a:r>
                      <a:endParaRPr/>
                    </a:p>
                  </a:txBody>
                  <a:tcPr marT="30425" marB="30425" marR="60875" marL="608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/>
                        <a:t>이천 LG 챔피언스 파크</a:t>
                      </a:r>
                      <a:endParaRPr/>
                    </a:p>
                  </a:txBody>
                  <a:tcPr marT="30425" marB="30425" marR="60875" marL="608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5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0425" marB="30425" marR="60875" marL="608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/>
                        <a:t>경기도 수원시</a:t>
                      </a:r>
                      <a:endParaRPr/>
                    </a:p>
                  </a:txBody>
                  <a:tcPr marT="30425" marB="30425" marR="60875" marL="608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/>
                        <a:t>수원 케이티 위즈 파크</a:t>
                      </a:r>
                      <a:br>
                        <a:rPr lang="ko-KR" sz="1400"/>
                      </a:br>
                      <a:r>
                        <a:rPr lang="ko-KR" sz="1400"/>
                        <a:t>(1989년 개장)</a:t>
                      </a:r>
                      <a:endParaRPr/>
                    </a:p>
                  </a:txBody>
                  <a:tcPr marT="30425" marB="30425" marR="60875" marL="608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/>
                        <a:t>-</a:t>
                      </a:r>
                      <a:endParaRPr/>
                    </a:p>
                  </a:txBody>
                  <a:tcPr marT="30425" marB="30425" marR="60875" marL="608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/>
                        <a:t>익산 국가대표 야구훈련장</a:t>
                      </a:r>
                      <a:endParaRPr/>
                    </a:p>
                  </a:txBody>
                  <a:tcPr marT="30425" marB="30425" marR="60875" marL="608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5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0425" marB="30425" marR="60875" marL="608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/>
                        <a:t>대전광역시</a:t>
                      </a:r>
                      <a:endParaRPr/>
                    </a:p>
                  </a:txBody>
                  <a:tcPr marT="30425" marB="30425" marR="60875" marL="608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/>
                        <a:t>대전 한화생명 이글스 파크</a:t>
                      </a:r>
                      <a:br>
                        <a:rPr lang="ko-KR" sz="1400"/>
                      </a:br>
                      <a:r>
                        <a:rPr lang="ko-KR" sz="1400"/>
                        <a:t>(1964년 개장)</a:t>
                      </a:r>
                      <a:endParaRPr/>
                    </a:p>
                  </a:txBody>
                  <a:tcPr marT="30425" marB="30425" marR="60875" marL="608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/>
                        <a:t>청주종합운동장 야구장</a:t>
                      </a:r>
                      <a:br>
                        <a:rPr lang="ko-KR" sz="1400"/>
                      </a:br>
                      <a:r>
                        <a:rPr lang="ko-KR" sz="1400"/>
                        <a:t>(1979년 개장)</a:t>
                      </a:r>
                      <a:endParaRPr/>
                    </a:p>
                  </a:txBody>
                  <a:tcPr marT="30425" marB="30425" marR="60875" marL="608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/>
                        <a:t>서산 야구장</a:t>
                      </a:r>
                      <a:endParaRPr/>
                    </a:p>
                  </a:txBody>
                  <a:tcPr marT="30425" marB="30425" marR="60875" marL="608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1"/>
          <p:cNvSpPr/>
          <p:nvPr/>
        </p:nvSpPr>
        <p:spPr>
          <a:xfrm>
            <a:off x="1447060" y="-2"/>
            <a:ext cx="7696940" cy="76348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1"/>
          <p:cNvSpPr/>
          <p:nvPr/>
        </p:nvSpPr>
        <p:spPr>
          <a:xfrm flipH="1" rot="5400000">
            <a:off x="974323" y="-978768"/>
            <a:ext cx="763480" cy="2721013"/>
          </a:xfrm>
          <a:prstGeom prst="flowChartManualInput">
            <a:avLst/>
          </a:prstGeom>
          <a:solidFill>
            <a:srgbClr val="21596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1"/>
          <p:cNvSpPr txBox="1"/>
          <p:nvPr/>
        </p:nvSpPr>
        <p:spPr>
          <a:xfrm>
            <a:off x="230819" y="152068"/>
            <a:ext cx="13179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 서론</a:t>
            </a:r>
            <a:endParaRPr/>
          </a:p>
        </p:txBody>
      </p:sp>
      <p:sp>
        <p:nvSpPr>
          <p:cNvPr id="286" name="Google Shape;286;p11"/>
          <p:cNvSpPr txBox="1"/>
          <p:nvPr/>
        </p:nvSpPr>
        <p:spPr>
          <a:xfrm>
            <a:off x="2781156" y="188765"/>
            <a:ext cx="231986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과제 선정 배경</a:t>
            </a:r>
            <a:endParaRPr/>
          </a:p>
        </p:txBody>
      </p:sp>
      <p:sp>
        <p:nvSpPr>
          <p:cNvPr id="287" name="Google Shape;287;p11"/>
          <p:cNvSpPr/>
          <p:nvPr/>
        </p:nvSpPr>
        <p:spPr>
          <a:xfrm>
            <a:off x="0" y="6667130"/>
            <a:ext cx="9144000" cy="190870"/>
          </a:xfrm>
          <a:prstGeom prst="rect">
            <a:avLst/>
          </a:prstGeom>
          <a:solidFill>
            <a:srgbClr val="21596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1"/>
          <p:cNvSpPr/>
          <p:nvPr/>
        </p:nvSpPr>
        <p:spPr>
          <a:xfrm>
            <a:off x="4916583" y="3266016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1"/>
          <p:cNvSpPr txBox="1"/>
          <p:nvPr/>
        </p:nvSpPr>
        <p:spPr>
          <a:xfrm>
            <a:off x="650652" y="991708"/>
            <a:ext cx="7927759" cy="4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프로스포츠 리그의 형태를 결정하는 주요 요인은 재정적인 성과임 (G. Noll,2003)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☛ 프로스포츠 리그의 주인공은 경기를 관람하는 관중 </a:t>
            </a:r>
            <a:b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☛ 경기장을 찾는 관중들을 기반으로 하는 수익구조로의 전환이 필요함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프로스포츠팀은  지역사회를 연고로 하여 주민들에게 지역사회에 대한 자부심 부여하고 주민들의 일체감 조성 및 공동의 관심사 제공 역할, 지역경제 활성화 등의 무형적 가치를 촉진시키는 중요한 매개체 역할을 하고 있음 (Edwards, 1991; Shin, 1997)</a:t>
            </a:r>
            <a:endParaRPr/>
          </a:p>
          <a:p>
            <a:pPr indent="-196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프로스포츠 리그는 고정비의 비중이 큰 사업이므로 수익 증대를 위해서는 관중 수를 늘려야 함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3300" y="1916499"/>
            <a:ext cx="356870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6583" y="1973329"/>
            <a:ext cx="3238500" cy="11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1"/>
          <p:cNvSpPr/>
          <p:nvPr/>
        </p:nvSpPr>
        <p:spPr>
          <a:xfrm flipH="1" rot="10800000">
            <a:off x="3511403" y="5278126"/>
            <a:ext cx="2206256" cy="303965"/>
          </a:xfrm>
          <a:prstGeom prst="triangle">
            <a:avLst>
              <a:gd fmla="val 50000" name="adj"/>
            </a:avLst>
          </a:prstGeom>
          <a:gradFill>
            <a:gsLst>
              <a:gs pos="0">
                <a:srgbClr val="FFFFFF"/>
              </a:gs>
              <a:gs pos="12000">
                <a:srgbClr val="FFFFFF"/>
              </a:gs>
              <a:gs pos="100000">
                <a:schemeClr val="accent3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1"/>
          <p:cNvSpPr txBox="1"/>
          <p:nvPr/>
        </p:nvSpPr>
        <p:spPr>
          <a:xfrm>
            <a:off x="1005006" y="5514768"/>
            <a:ext cx="7219051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구단 운영의 효율성을 재고하고 수익을 극대화 하기 위해 매일 경기장을 찾는 관중의 수를 예측하고</a:t>
            </a:r>
            <a:br>
              <a:rPr b="1" i="1"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관중들을 유치하기 위해 경기장을 찾는 관객들의 의사결정에 영향을 미치는 요인을 파악함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15968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2"/>
          <p:cNvSpPr/>
          <p:nvPr/>
        </p:nvSpPr>
        <p:spPr>
          <a:xfrm>
            <a:off x="3395708" y="2328168"/>
            <a:ext cx="2352583" cy="2201663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2"/>
          <p:cNvSpPr/>
          <p:nvPr/>
        </p:nvSpPr>
        <p:spPr>
          <a:xfrm>
            <a:off x="3577527" y="2498323"/>
            <a:ext cx="1988946" cy="1861354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2"/>
          <p:cNvSpPr txBox="1"/>
          <p:nvPr/>
        </p:nvSpPr>
        <p:spPr>
          <a:xfrm>
            <a:off x="4211965" y="2853701"/>
            <a:ext cx="72006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과제</a:t>
            </a:r>
            <a:endParaRPr/>
          </a:p>
        </p:txBody>
      </p:sp>
      <p:sp>
        <p:nvSpPr>
          <p:cNvPr id="303" name="Google Shape;303;p12"/>
          <p:cNvSpPr txBox="1"/>
          <p:nvPr/>
        </p:nvSpPr>
        <p:spPr>
          <a:xfrm>
            <a:off x="79899" y="162741"/>
            <a:ext cx="20665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프로야구 경기 관객수 예측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3"/>
          <p:cNvSpPr/>
          <p:nvPr/>
        </p:nvSpPr>
        <p:spPr>
          <a:xfrm>
            <a:off x="1447060" y="-2"/>
            <a:ext cx="7696940" cy="76348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3"/>
          <p:cNvSpPr/>
          <p:nvPr/>
        </p:nvSpPr>
        <p:spPr>
          <a:xfrm flipH="1" rot="5400000">
            <a:off x="974323" y="-978768"/>
            <a:ext cx="763480" cy="2721013"/>
          </a:xfrm>
          <a:prstGeom prst="flowChartManualInput">
            <a:avLst/>
          </a:prstGeom>
          <a:solidFill>
            <a:srgbClr val="21596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3"/>
          <p:cNvSpPr txBox="1"/>
          <p:nvPr/>
        </p:nvSpPr>
        <p:spPr>
          <a:xfrm>
            <a:off x="230819" y="152068"/>
            <a:ext cx="194316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 연구과제</a:t>
            </a:r>
            <a:endParaRPr/>
          </a:p>
        </p:txBody>
      </p:sp>
      <p:sp>
        <p:nvSpPr>
          <p:cNvPr id="311" name="Google Shape;311;p13"/>
          <p:cNvSpPr txBox="1"/>
          <p:nvPr/>
        </p:nvSpPr>
        <p:spPr>
          <a:xfrm>
            <a:off x="2781156" y="188765"/>
            <a:ext cx="169469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과제 개요</a:t>
            </a:r>
            <a:endParaRPr/>
          </a:p>
        </p:txBody>
      </p:sp>
      <p:sp>
        <p:nvSpPr>
          <p:cNvPr id="312" name="Google Shape;312;p13"/>
          <p:cNvSpPr/>
          <p:nvPr/>
        </p:nvSpPr>
        <p:spPr>
          <a:xfrm>
            <a:off x="0" y="6667130"/>
            <a:ext cx="9144000" cy="190870"/>
          </a:xfrm>
          <a:prstGeom prst="rect">
            <a:avLst/>
          </a:prstGeom>
          <a:solidFill>
            <a:srgbClr val="21596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3"/>
          <p:cNvSpPr/>
          <p:nvPr/>
        </p:nvSpPr>
        <p:spPr>
          <a:xfrm>
            <a:off x="4916583" y="3266016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3"/>
          <p:cNvSpPr txBox="1"/>
          <p:nvPr/>
        </p:nvSpPr>
        <p:spPr>
          <a:xfrm>
            <a:off x="1663075" y="1011512"/>
            <a:ext cx="6691745" cy="1356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정의 : 프로야구 경기장 일별 프로야구 입장 관객수 예측 모델링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2015년~2018년까지 잠실, 인천, 광주, 부산에서 진행된 프로야구 경기의 기록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경기가 진행된 날짜의 날씨 및 미세먼지 기록들을 수집하여 과제에 활용함</a:t>
            </a:r>
            <a:b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훈련셋: 2015년~2017년/ 검정셋: 2018년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13"/>
          <p:cNvSpPr txBox="1"/>
          <p:nvPr/>
        </p:nvSpPr>
        <p:spPr>
          <a:xfrm>
            <a:off x="631097" y="989523"/>
            <a:ext cx="760321" cy="1356717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분석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과제</a:t>
            </a:r>
            <a:b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개요</a:t>
            </a:r>
            <a:endParaRPr/>
          </a:p>
        </p:txBody>
      </p:sp>
      <p:sp>
        <p:nvSpPr>
          <p:cNvPr id="316" name="Google Shape;316;p13"/>
          <p:cNvSpPr txBox="1"/>
          <p:nvPr/>
        </p:nvSpPr>
        <p:spPr>
          <a:xfrm>
            <a:off x="631097" y="2615870"/>
            <a:ext cx="760321" cy="1319724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</a:t>
            </a:r>
            <a:endParaRPr/>
          </a:p>
        </p:txBody>
      </p:sp>
      <p:sp>
        <p:nvSpPr>
          <p:cNvPr id="317" name="Google Shape;317;p13"/>
          <p:cNvSpPr txBox="1"/>
          <p:nvPr/>
        </p:nvSpPr>
        <p:spPr>
          <a:xfrm>
            <a:off x="631097" y="4226961"/>
            <a:ext cx="760321" cy="1693349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분석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기법</a:t>
            </a:r>
            <a:endParaRPr/>
          </a:p>
        </p:txBody>
      </p:sp>
      <p:sp>
        <p:nvSpPr>
          <p:cNvPr id="318" name="Google Shape;318;p13"/>
          <p:cNvSpPr txBox="1"/>
          <p:nvPr/>
        </p:nvSpPr>
        <p:spPr>
          <a:xfrm>
            <a:off x="1663074" y="4230557"/>
            <a:ext cx="6691745" cy="16933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선형회귀모형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Lasso</a:t>
            </a:r>
            <a:endParaRPr/>
          </a:p>
          <a:p>
            <a:pPr indent="-342900" lvl="0" marL="3429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Ridge</a:t>
            </a:r>
            <a:endParaRPr/>
          </a:p>
          <a:p>
            <a:pPr indent="-342900" lvl="0" marL="3429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랜덤 포레스트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그래디언트 부스팅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서포트 벡터 회귀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13"/>
          <p:cNvSpPr txBox="1"/>
          <p:nvPr/>
        </p:nvSpPr>
        <p:spPr>
          <a:xfrm>
            <a:off x="1663075" y="2649134"/>
            <a:ext cx="6691745" cy="1033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경기 기록: KBO(한국야구위원회) 홈페이지 </a:t>
            </a:r>
            <a:r>
              <a:rPr i="1" lang="ko-KR" sz="1400" u="sng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https://www.koreabaseball.com</a:t>
            </a:r>
            <a:endParaRPr i="1" sz="1400" u="sng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날씨: 기상자료개방포털 </a:t>
            </a:r>
            <a:r>
              <a:rPr i="1" lang="ko-KR" sz="1400" u="sng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https://data.kma.go.kr/cmmn/main.do</a:t>
            </a:r>
            <a:endParaRPr i="1" sz="1400" u="sng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미세먼지: 에어코리아 </a:t>
            </a:r>
            <a:r>
              <a:rPr i="1" lang="ko-KR" sz="1400" u="sng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https://www.airkorea.or.kr/index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4"/>
          <p:cNvSpPr/>
          <p:nvPr/>
        </p:nvSpPr>
        <p:spPr>
          <a:xfrm>
            <a:off x="1447060" y="-2"/>
            <a:ext cx="7696940" cy="76348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4"/>
          <p:cNvSpPr/>
          <p:nvPr/>
        </p:nvSpPr>
        <p:spPr>
          <a:xfrm flipH="1" rot="5400000">
            <a:off x="974323" y="-978768"/>
            <a:ext cx="763480" cy="2721013"/>
          </a:xfrm>
          <a:prstGeom prst="flowChartManualInput">
            <a:avLst/>
          </a:prstGeom>
          <a:solidFill>
            <a:srgbClr val="21596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4"/>
          <p:cNvSpPr txBox="1"/>
          <p:nvPr/>
        </p:nvSpPr>
        <p:spPr>
          <a:xfrm>
            <a:off x="230819" y="152068"/>
            <a:ext cx="194316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 연구과제</a:t>
            </a:r>
            <a:endParaRPr/>
          </a:p>
        </p:txBody>
      </p:sp>
      <p:sp>
        <p:nvSpPr>
          <p:cNvPr id="327" name="Google Shape;327;p14"/>
          <p:cNvSpPr txBox="1"/>
          <p:nvPr/>
        </p:nvSpPr>
        <p:spPr>
          <a:xfrm>
            <a:off x="2781156" y="188765"/>
            <a:ext cx="270939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변수설명 – Y &amp; X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4"/>
          <p:cNvSpPr/>
          <p:nvPr/>
        </p:nvSpPr>
        <p:spPr>
          <a:xfrm>
            <a:off x="0" y="6667130"/>
            <a:ext cx="9144000" cy="190870"/>
          </a:xfrm>
          <a:prstGeom prst="rect">
            <a:avLst/>
          </a:prstGeom>
          <a:solidFill>
            <a:srgbClr val="21596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4"/>
          <p:cNvSpPr/>
          <p:nvPr/>
        </p:nvSpPr>
        <p:spPr>
          <a:xfrm>
            <a:off x="4916583" y="3266016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4"/>
          <p:cNvSpPr txBox="1"/>
          <p:nvPr/>
        </p:nvSpPr>
        <p:spPr>
          <a:xfrm>
            <a:off x="452957" y="989523"/>
            <a:ext cx="792775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예측값 Y: 총 4개로 각 구장의 일 관중 수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설명 변수: X는 총 30개로 연속형 17개, 범주형 13개 </a:t>
            </a:r>
            <a:endParaRPr/>
          </a:p>
        </p:txBody>
      </p:sp>
      <p:graphicFrame>
        <p:nvGraphicFramePr>
          <p:cNvPr id="331" name="Google Shape;331;p14"/>
          <p:cNvGraphicFramePr/>
          <p:nvPr/>
        </p:nvGraphicFramePr>
        <p:xfrm>
          <a:off x="623455" y="1598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{65C67575-DAB3-41CB-A0AD-66F39D3115FA}</a:tableStyleId>
              </a:tblPr>
              <a:tblGrid>
                <a:gridCol w="1369000"/>
                <a:gridCol w="1624200"/>
                <a:gridCol w="643500"/>
              </a:tblGrid>
              <a:tr h="188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변수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타입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5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year           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연속형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5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month          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범주형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5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day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범주형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5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weekday        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범주형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weekdayFlag    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화요일~목요일: 1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금요일: 2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주말/공휴일:3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범주형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02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startTimeFlag  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14시 시작:1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17시 시작:2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18시 시작:3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18시 30분 시작:4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범주형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8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durationFlagD.1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180분 이하:1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210분 이하: 2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240분 이하:3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270분 이하: 4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270분 초과:5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연속형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5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awayTeam       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원정팀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범주형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5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homePitcherFlag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홈팀 선발투수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연속형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5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awayPitcherFlag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원정팀 선발투수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연속형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5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rankingBOD     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경기 시작전 홈팀 순위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연속형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5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awayRankingBOD 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경기 시작전 원정팀 순위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연속형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32" name="Google Shape;332;p14"/>
          <p:cNvGraphicFramePr/>
          <p:nvPr/>
        </p:nvGraphicFramePr>
        <p:xfrm>
          <a:off x="4672255" y="15988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{65C67575-DAB3-41CB-A0AD-66F39D3115FA}</a:tableStyleId>
              </a:tblPr>
              <a:tblGrid>
                <a:gridCol w="1138825"/>
                <a:gridCol w="2077550"/>
                <a:gridCol w="706350"/>
              </a:tblGrid>
              <a:tr h="226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변수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타입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6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awayDeadD-1    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D-1</a:t>
                      </a:r>
                      <a:r>
                        <a:rPr b="0" i="0" lang="ko-KR" sz="1100" u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원정팀 무승부수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연속형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6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awayLost</a:t>
                      </a:r>
                      <a:r>
                        <a:rPr lang="ko-KR" sz="1100" u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D-1</a:t>
                      </a: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D-1</a:t>
                      </a:r>
                      <a:r>
                        <a:rPr b="0" i="0" lang="ko-KR" sz="1100" u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원정팀 패전수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연속형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6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awayScore</a:t>
                      </a:r>
                      <a:r>
                        <a:rPr lang="ko-KR" sz="1100" u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D-1</a:t>
                      </a: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   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D-1</a:t>
                      </a:r>
                      <a:r>
                        <a:rPr b="0" i="0" lang="ko-KR" sz="1100" u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원저팀 득점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연속형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3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awayWin</a:t>
                      </a:r>
                      <a:r>
                        <a:rPr lang="ko-KR" sz="1100" u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D-1</a:t>
                      </a: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      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D-1</a:t>
                      </a:r>
                      <a:r>
                        <a:rPr b="0" i="0" lang="ko-KR" sz="1100" u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원정팀 승수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연속형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6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homeDead</a:t>
                      </a:r>
                      <a:r>
                        <a:rPr lang="ko-KR" sz="1100" u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D-1</a:t>
                      </a: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     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D-1</a:t>
                      </a:r>
                      <a:r>
                        <a:rPr b="0" i="0" lang="ko-KR" sz="1100" u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홈팀 무승부수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연속형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3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homeLost</a:t>
                      </a:r>
                      <a:r>
                        <a:rPr lang="ko-KR" sz="1100" u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D-1</a:t>
                      </a: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     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D-1</a:t>
                      </a:r>
                      <a:r>
                        <a:rPr b="0" i="0" lang="ko-KR" sz="1100" u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홈팀 패전수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연속형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3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homeScore</a:t>
                      </a:r>
                      <a:r>
                        <a:rPr lang="ko-KR" sz="1100" u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D-1</a:t>
                      </a: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    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D-1</a:t>
                      </a:r>
                      <a:r>
                        <a:rPr b="0" i="0" lang="ko-KR" sz="1100" u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홈팀 득점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연속형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6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homeWin</a:t>
                      </a:r>
                      <a:r>
                        <a:rPr lang="ko-KR" sz="1100" u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D-1</a:t>
                      </a: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      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D-1</a:t>
                      </a:r>
                      <a:r>
                        <a:rPr b="0" i="0" lang="ko-KR" sz="1100" u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홈팀 승수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연속형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6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winningFlag    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연승 여부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범주형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5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result</a:t>
                      </a:r>
                      <a:r>
                        <a:rPr lang="ko-KR" sz="1100" u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D-1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/>
                        <a:t>D-1 승패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범주형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5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result</a:t>
                      </a:r>
                      <a:r>
                        <a:rPr lang="ko-KR" sz="1100" u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D-1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/>
                        <a:t>D-2 승패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범주형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5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result</a:t>
                      </a:r>
                      <a:r>
                        <a:rPr lang="ko-KR" sz="1100" u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D-1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/>
                        <a:t>D-3 승패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범주형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5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nextGameD+1    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/>
                        <a:t>D+1에 홈경기 유무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범주형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5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nextGameD+2    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/>
                        <a:t>D+2에 홈경기 유무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범주형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5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nextGameD+3    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/>
                        <a:t>D+3에 홈경기 유무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범주형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5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temperature    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/>
                        <a:t>당일 기온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연속형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5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rainy          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/>
                        <a:t>당일 비가 왔는지 여부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연속형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5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dustconcent    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/>
                        <a:t>미세먼지 농도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연속형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5"/>
          <p:cNvSpPr/>
          <p:nvPr/>
        </p:nvSpPr>
        <p:spPr>
          <a:xfrm>
            <a:off x="1447060" y="-2"/>
            <a:ext cx="7696940" cy="76348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5"/>
          <p:cNvSpPr/>
          <p:nvPr/>
        </p:nvSpPr>
        <p:spPr>
          <a:xfrm flipH="1" rot="5400000">
            <a:off x="974323" y="-978768"/>
            <a:ext cx="763480" cy="2721013"/>
          </a:xfrm>
          <a:prstGeom prst="flowChartManualInput">
            <a:avLst/>
          </a:prstGeom>
          <a:solidFill>
            <a:srgbClr val="21596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5"/>
          <p:cNvSpPr txBox="1"/>
          <p:nvPr/>
        </p:nvSpPr>
        <p:spPr>
          <a:xfrm>
            <a:off x="230819" y="152068"/>
            <a:ext cx="194316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 연구과제</a:t>
            </a:r>
            <a:endParaRPr/>
          </a:p>
        </p:txBody>
      </p:sp>
      <p:sp>
        <p:nvSpPr>
          <p:cNvPr id="340" name="Google Shape;340;p15"/>
          <p:cNvSpPr txBox="1"/>
          <p:nvPr/>
        </p:nvSpPr>
        <p:spPr>
          <a:xfrm>
            <a:off x="2781156" y="188765"/>
            <a:ext cx="309732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변수설명 – 경기 기록</a:t>
            </a:r>
            <a:endParaRPr/>
          </a:p>
        </p:txBody>
      </p:sp>
      <p:sp>
        <p:nvSpPr>
          <p:cNvPr id="341" name="Google Shape;341;p15"/>
          <p:cNvSpPr/>
          <p:nvPr/>
        </p:nvSpPr>
        <p:spPr>
          <a:xfrm>
            <a:off x="0" y="6667130"/>
            <a:ext cx="9144000" cy="190870"/>
          </a:xfrm>
          <a:prstGeom prst="rect">
            <a:avLst/>
          </a:prstGeom>
          <a:solidFill>
            <a:srgbClr val="21596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15"/>
          <p:cNvSpPr/>
          <p:nvPr/>
        </p:nvSpPr>
        <p:spPr>
          <a:xfrm>
            <a:off x="4916583" y="3266016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15"/>
          <p:cNvSpPr txBox="1"/>
          <p:nvPr/>
        </p:nvSpPr>
        <p:spPr>
          <a:xfrm>
            <a:off x="631097" y="989524"/>
            <a:ext cx="760321" cy="759954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개요</a:t>
            </a:r>
            <a:endParaRPr/>
          </a:p>
        </p:txBody>
      </p:sp>
      <p:sp>
        <p:nvSpPr>
          <p:cNvPr id="344" name="Google Shape;344;p15"/>
          <p:cNvSpPr txBox="1"/>
          <p:nvPr/>
        </p:nvSpPr>
        <p:spPr>
          <a:xfrm>
            <a:off x="631097" y="1938528"/>
            <a:ext cx="760321" cy="3432048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수집 및 전처리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15"/>
          <p:cNvSpPr txBox="1"/>
          <p:nvPr/>
        </p:nvSpPr>
        <p:spPr>
          <a:xfrm>
            <a:off x="631097" y="5559626"/>
            <a:ext cx="760321" cy="726072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기타</a:t>
            </a:r>
            <a:endParaRPr/>
          </a:p>
        </p:txBody>
      </p:sp>
      <p:sp>
        <p:nvSpPr>
          <p:cNvPr id="346" name="Google Shape;346;p15"/>
          <p:cNvSpPr/>
          <p:nvPr/>
        </p:nvSpPr>
        <p:spPr>
          <a:xfrm>
            <a:off x="1723204" y="1944280"/>
            <a:ext cx="6571488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6213" lvl="0" marL="1762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자료 파싱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2" marL="3603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당일 경기 시작 전 시점에 관람을 고려중인 사람이 검토할 수 있는 야구 기록 데이터는 전일 모든 경기가 종료된 후 KBO가 고지하는 최종 기록임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2" marL="3603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당일 입장하는 관객수 예측에 필요한 야구 경기 기록은 모두 전일 기록을 사용함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25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15"/>
          <p:cNvSpPr/>
          <p:nvPr/>
        </p:nvSpPr>
        <p:spPr>
          <a:xfrm>
            <a:off x="1630839" y="989523"/>
            <a:ext cx="6571488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6213" lvl="0" marL="1762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각 구장에서 진행된 경기 기록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2" marL="3603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출처: KBO </a:t>
            </a:r>
            <a:r>
              <a:rPr b="0" i="0" lang="ko-KR" sz="1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https://www.koreabaseball.com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2" marL="3603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2014년부터 2018년까지 진행된 10개팀의  정규 경기 기록 자료를 크롤링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8" name="Google Shape;348;p15"/>
          <p:cNvGraphicFramePr/>
          <p:nvPr/>
        </p:nvGraphicFramePr>
        <p:xfrm>
          <a:off x="1991558" y="29863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{2CB67AE1-1E41-4256-A00B-C20D7EC0127B}</a:tableStyleId>
              </a:tblPr>
              <a:tblGrid>
                <a:gridCol w="916300"/>
                <a:gridCol w="5779025"/>
              </a:tblGrid>
              <a:tr h="299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>
                          <a:solidFill>
                            <a:schemeClr val="dk1"/>
                          </a:solidFill>
                        </a:rPr>
                        <a:t>구분</a:t>
                      </a:r>
                      <a:endParaRPr/>
                    </a:p>
                  </a:txBody>
                  <a:tcPr marT="45725" marB="45725" marR="91450" marL="91450"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>
                          <a:solidFill>
                            <a:schemeClr val="dk1"/>
                          </a:solidFill>
                        </a:rPr>
                        <a:t>변수 설명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538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/>
                        <a:t>당일 기록</a:t>
                      </a:r>
                      <a:endParaRPr/>
                    </a:p>
                  </a:txBody>
                  <a:tcPr marT="45725" marB="45725" marR="91450" marL="91450"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/>
                        <a:t>- 날짜, 시작 시각, 상대팀</a:t>
                      </a:r>
                      <a:endParaRPr sz="1400"/>
                    </a:p>
                  </a:txBody>
                  <a:tcPr marT="45725" marB="45725" marR="91450" marL="9145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7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/>
                        <a:t>전일 기록</a:t>
                      </a:r>
                      <a:endParaRPr sz="1400"/>
                    </a:p>
                  </a:txBody>
                  <a:tcPr marT="45725" marB="45725" marR="91450" marL="91450"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/>
                        <a:t>- 양팀 순위, 승/패/무승부 수, 연승, 직전 3일 기록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/>
                        <a:t>파생 변수</a:t>
                      </a:r>
                      <a:endParaRPr/>
                    </a:p>
                  </a:txBody>
                  <a:tcPr marT="45725" marB="45725" marR="91450" marL="91450"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6213" lvl="0" marL="176213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Arial"/>
                        <a:buChar char="-"/>
                      </a:pPr>
                      <a:r>
                        <a:rPr lang="ko-KR" sz="135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경기 시작 범주화: 평일 6시 30분 , 주말/공휴일 2시, 주말/공휴일 5시 </a:t>
                      </a:r>
                      <a:endParaRPr/>
                    </a:p>
                    <a:p>
                      <a:pPr indent="-176213" lvl="0" marL="176213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-"/>
                      </a:pPr>
                      <a:r>
                        <a:rPr lang="ko-KR" sz="1400"/>
                        <a:t>경기 요일 범주화: 평일(화-목), 금, 휴일(토/일/공휴일)</a:t>
                      </a:r>
                      <a:endParaRPr/>
                    </a:p>
                    <a:p>
                      <a:pPr indent="-176213" lvl="0" marL="176213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-"/>
                      </a:pPr>
                      <a:r>
                        <a:rPr lang="ko-KR" sz="1400"/>
                        <a:t>양팀 선발 투수 Flag: 해당년도 값은 전년도에 선발 경기 등판을 한 투수들의 승수를 기준으로 오름차순 하여 순위를 매김</a:t>
                      </a:r>
                      <a:br>
                        <a:rPr lang="ko-KR" sz="1400"/>
                      </a:br>
                      <a:r>
                        <a:rPr lang="ko-KR" sz="1400"/>
                        <a:t> (1~5선발, 1선발이 가장 실력이 좋음)</a:t>
                      </a:r>
                      <a:endParaRPr/>
                    </a:p>
                    <a:p>
                      <a:pPr indent="-176213" lvl="0" marL="176213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-"/>
                      </a:pPr>
                      <a:r>
                        <a:rPr lang="ko-KR" sz="1400"/>
                        <a:t>연승: D-1, D-2 값이 모두 1이면 1로 설정, 그 밖은 0</a:t>
                      </a:r>
                      <a:endParaRPr sz="1400"/>
                    </a:p>
                  </a:txBody>
                  <a:tcPr marT="45725" marB="45725" marR="91450" marL="9145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49" name="Google Shape;349;p15"/>
          <p:cNvSpPr/>
          <p:nvPr/>
        </p:nvSpPr>
        <p:spPr>
          <a:xfrm>
            <a:off x="1723204" y="5671467"/>
            <a:ext cx="657148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6213" lvl="0" marL="1762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Double Header가 진행된 날에는 2차전 결과만 반영</a:t>
            </a:r>
            <a:b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- 2015-05-24 사직, 2018-10-06 문학, 2018-10-10 사직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6"/>
          <p:cNvSpPr/>
          <p:nvPr/>
        </p:nvSpPr>
        <p:spPr>
          <a:xfrm>
            <a:off x="1447060" y="-2"/>
            <a:ext cx="7696940" cy="76348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16"/>
          <p:cNvSpPr/>
          <p:nvPr/>
        </p:nvSpPr>
        <p:spPr>
          <a:xfrm flipH="1" rot="5400000">
            <a:off x="974323" y="-978768"/>
            <a:ext cx="763480" cy="2721013"/>
          </a:xfrm>
          <a:prstGeom prst="flowChartManualInput">
            <a:avLst/>
          </a:prstGeom>
          <a:solidFill>
            <a:srgbClr val="21596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16"/>
          <p:cNvSpPr txBox="1"/>
          <p:nvPr/>
        </p:nvSpPr>
        <p:spPr>
          <a:xfrm>
            <a:off x="230819" y="152068"/>
            <a:ext cx="194316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 연구과제</a:t>
            </a:r>
            <a:endParaRPr/>
          </a:p>
        </p:txBody>
      </p:sp>
      <p:sp>
        <p:nvSpPr>
          <p:cNvPr id="357" name="Google Shape;357;p16"/>
          <p:cNvSpPr txBox="1"/>
          <p:nvPr/>
        </p:nvSpPr>
        <p:spPr>
          <a:xfrm>
            <a:off x="2781156" y="188765"/>
            <a:ext cx="249459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변수설명 - 날씨</a:t>
            </a:r>
            <a:endParaRPr/>
          </a:p>
        </p:txBody>
      </p:sp>
      <p:sp>
        <p:nvSpPr>
          <p:cNvPr id="358" name="Google Shape;358;p16"/>
          <p:cNvSpPr/>
          <p:nvPr/>
        </p:nvSpPr>
        <p:spPr>
          <a:xfrm>
            <a:off x="0" y="6667130"/>
            <a:ext cx="9144000" cy="190870"/>
          </a:xfrm>
          <a:prstGeom prst="rect">
            <a:avLst/>
          </a:prstGeom>
          <a:solidFill>
            <a:srgbClr val="21596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16"/>
          <p:cNvSpPr/>
          <p:nvPr/>
        </p:nvSpPr>
        <p:spPr>
          <a:xfrm>
            <a:off x="4916583" y="3656541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16"/>
          <p:cNvSpPr txBox="1"/>
          <p:nvPr/>
        </p:nvSpPr>
        <p:spPr>
          <a:xfrm>
            <a:off x="631097" y="1380048"/>
            <a:ext cx="760321" cy="632013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개요</a:t>
            </a:r>
            <a:endParaRPr/>
          </a:p>
        </p:txBody>
      </p:sp>
      <p:sp>
        <p:nvSpPr>
          <p:cNvPr id="361" name="Google Shape;361;p16"/>
          <p:cNvSpPr txBox="1"/>
          <p:nvPr/>
        </p:nvSpPr>
        <p:spPr>
          <a:xfrm>
            <a:off x="631097" y="2301449"/>
            <a:ext cx="760321" cy="34735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수집 및 전처리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16"/>
          <p:cNvSpPr/>
          <p:nvPr/>
        </p:nvSpPr>
        <p:spPr>
          <a:xfrm>
            <a:off x="1697895" y="1380048"/>
            <a:ext cx="6571488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6213" lvl="0" marL="1762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각구장 지역별 일강수량,일평균기온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2" marL="3603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출처: 기상자료개방포털 https://data.kma.go.kr/cmmn/main.do</a:t>
            </a:r>
            <a:b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63" name="Google Shape;363;p16"/>
          <p:cNvGraphicFramePr/>
          <p:nvPr/>
        </p:nvGraphicFramePr>
        <p:xfrm>
          <a:off x="1996861" y="377515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{2CB67AE1-1E41-4256-A00B-C20D7EC0127B}</a:tableStyleId>
              </a:tblPr>
              <a:tblGrid>
                <a:gridCol w="628900"/>
                <a:gridCol w="5942575"/>
              </a:tblGrid>
              <a:tr h="299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>
                          <a:solidFill>
                            <a:schemeClr val="dk1"/>
                          </a:solidFill>
                        </a:rPr>
                        <a:t>구장</a:t>
                      </a:r>
                      <a:endParaRPr/>
                    </a:p>
                  </a:txBody>
                  <a:tcPr marT="45725" marB="45725" marR="91450" marL="91450"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>
                          <a:solidFill>
                            <a:schemeClr val="dk1"/>
                          </a:solidFill>
                        </a:rPr>
                        <a:t>관측지점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538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/>
                        <a:t>잠실</a:t>
                      </a:r>
                      <a:endParaRPr/>
                    </a:p>
                  </a:txBody>
                  <a:tcPr marT="45725" marB="45725" marR="91450" marL="91450"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/>
                        <a:t>송파구( 서울특별시 송파구 올림픽로 240 롯데월드)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/>
                        <a:t>인천</a:t>
                      </a:r>
                      <a:endParaRPr/>
                    </a:p>
                  </a:txBody>
                  <a:tcPr marT="45725" marB="45725" marR="91450" marL="91450"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/>
                        <a:t>경기장 가까운  관측소(산 62-35 6617부대 2대대   인천광역시 연수구 동춘동)</a:t>
                      </a:r>
                      <a:endParaRPr sz="1400"/>
                    </a:p>
                  </a:txBody>
                  <a:tcPr marT="45725" marB="45725" marR="91450" marL="9145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/>
                        <a:t>광주</a:t>
                      </a:r>
                      <a:endParaRPr/>
                    </a:p>
                  </a:txBody>
                  <a:tcPr marT="45725" marB="45725" marR="91450" marL="91450"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/>
                        <a:t>북구(광주광역시 북구 오룡동 1 광주과학기술원 창업보육생산동 맞은편. 지점명:과기원(783))</a:t>
                      </a:r>
                      <a:endParaRPr sz="1400"/>
                    </a:p>
                  </a:txBody>
                  <a:tcPr marT="45725" marB="45725" marR="91450" marL="9145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/>
                        <a:t>부산</a:t>
                      </a:r>
                      <a:endParaRPr/>
                    </a:p>
                  </a:txBody>
                  <a:tcPr marT="45725" marB="45725" marR="91450" marL="91450"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/>
                        <a:t>동래구(부산광역시 동래구 복천동 부산광역시 동래구 동래역사관길 18. 지점명:동래(940))</a:t>
                      </a:r>
                      <a:endParaRPr sz="1400"/>
                    </a:p>
                  </a:txBody>
                  <a:tcPr marT="45725" marB="45725" marR="91450" marL="9145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4" name="Google Shape;364;p16"/>
          <p:cNvSpPr/>
          <p:nvPr/>
        </p:nvSpPr>
        <p:spPr>
          <a:xfrm>
            <a:off x="1723204" y="2298229"/>
            <a:ext cx="6571488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6213" lvl="0" marL="1762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관측치 기준 시점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2" marL="3603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주말 2시, 5시 평일 6시 기준 관측 날씨 사용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2" marL="3603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평일 6시 30분 -1, 주말 2시 - 2, 주말 5시 -3  -&gt; 시작시간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2" marL="3603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날씨 결측치는 1시간, 2시간 전 데이터 사용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5250" lvl="2" marL="3603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6213" lvl="0" marL="176213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lang="ko-K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관측 지점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5250" lvl="2" marL="3603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7"/>
          <p:cNvSpPr/>
          <p:nvPr/>
        </p:nvSpPr>
        <p:spPr>
          <a:xfrm>
            <a:off x="1447060" y="-2"/>
            <a:ext cx="7696940" cy="76348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17"/>
          <p:cNvSpPr/>
          <p:nvPr/>
        </p:nvSpPr>
        <p:spPr>
          <a:xfrm flipH="1" rot="5400000">
            <a:off x="974323" y="-978768"/>
            <a:ext cx="763480" cy="2721013"/>
          </a:xfrm>
          <a:prstGeom prst="flowChartManualInput">
            <a:avLst/>
          </a:prstGeom>
          <a:solidFill>
            <a:srgbClr val="21596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17"/>
          <p:cNvSpPr txBox="1"/>
          <p:nvPr/>
        </p:nvSpPr>
        <p:spPr>
          <a:xfrm>
            <a:off x="230819" y="152068"/>
            <a:ext cx="194316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 연구과제</a:t>
            </a:r>
            <a:endParaRPr/>
          </a:p>
        </p:txBody>
      </p:sp>
      <p:sp>
        <p:nvSpPr>
          <p:cNvPr id="372" name="Google Shape;372;p17"/>
          <p:cNvSpPr txBox="1"/>
          <p:nvPr/>
        </p:nvSpPr>
        <p:spPr>
          <a:xfrm>
            <a:off x="2781156" y="188765"/>
            <a:ext cx="302999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변수설명 - 미세먼지</a:t>
            </a:r>
            <a:endParaRPr/>
          </a:p>
        </p:txBody>
      </p:sp>
      <p:sp>
        <p:nvSpPr>
          <p:cNvPr id="373" name="Google Shape;373;p17"/>
          <p:cNvSpPr/>
          <p:nvPr/>
        </p:nvSpPr>
        <p:spPr>
          <a:xfrm>
            <a:off x="0" y="6667130"/>
            <a:ext cx="9144000" cy="190870"/>
          </a:xfrm>
          <a:prstGeom prst="rect">
            <a:avLst/>
          </a:prstGeom>
          <a:solidFill>
            <a:srgbClr val="21596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17"/>
          <p:cNvSpPr/>
          <p:nvPr/>
        </p:nvSpPr>
        <p:spPr>
          <a:xfrm>
            <a:off x="4916583" y="3266016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17"/>
          <p:cNvSpPr txBox="1"/>
          <p:nvPr/>
        </p:nvSpPr>
        <p:spPr>
          <a:xfrm>
            <a:off x="631097" y="989523"/>
            <a:ext cx="760321" cy="632013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개요</a:t>
            </a:r>
            <a:endParaRPr/>
          </a:p>
        </p:txBody>
      </p:sp>
      <p:sp>
        <p:nvSpPr>
          <p:cNvPr id="376" name="Google Shape;376;p17"/>
          <p:cNvSpPr txBox="1"/>
          <p:nvPr/>
        </p:nvSpPr>
        <p:spPr>
          <a:xfrm>
            <a:off x="631097" y="1910924"/>
            <a:ext cx="760321" cy="4353654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수집 및 전처리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17"/>
          <p:cNvSpPr/>
          <p:nvPr/>
        </p:nvSpPr>
        <p:spPr>
          <a:xfrm>
            <a:off x="1723204" y="1907704"/>
            <a:ext cx="6571488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6213" lvl="0" marL="1762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관측치 기준 시점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2" marL="3603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당일 측정치의 평균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5250" lvl="2" marL="3603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관측소</a:t>
            </a:r>
            <a:endParaRPr/>
          </a:p>
        </p:txBody>
      </p:sp>
      <p:graphicFrame>
        <p:nvGraphicFramePr>
          <p:cNvPr id="378" name="Google Shape;378;p17"/>
          <p:cNvGraphicFramePr/>
          <p:nvPr/>
        </p:nvGraphicFramePr>
        <p:xfrm>
          <a:off x="1994607" y="285508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{2CB67AE1-1E41-4256-A00B-C20D7EC0127B}</a:tableStyleId>
              </a:tblPr>
              <a:tblGrid>
                <a:gridCol w="638475"/>
                <a:gridCol w="6033150"/>
              </a:tblGrid>
              <a:tr h="299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>
                          <a:solidFill>
                            <a:schemeClr val="dk1"/>
                          </a:solidFill>
                        </a:rPr>
                        <a:t>구장</a:t>
                      </a:r>
                      <a:endParaRPr/>
                    </a:p>
                  </a:txBody>
                  <a:tcPr marT="45725" marB="45725" marR="91450" marL="91450"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>
                          <a:solidFill>
                            <a:schemeClr val="dk1"/>
                          </a:solidFill>
                        </a:rPr>
                        <a:t>관측지점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538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/>
                        <a:t>잠실</a:t>
                      </a:r>
                      <a:endParaRPr/>
                    </a:p>
                  </a:txBody>
                  <a:tcPr marT="45725" marB="45725" marR="91450" marL="91450"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/>
                        <a:t>서울시 송파구 백제고분로 236(삼전동 주민센터)</a:t>
                      </a:r>
                      <a:endParaRPr sz="1400"/>
                    </a:p>
                  </a:txBody>
                  <a:tcPr marT="45725" marB="45725" marR="91450" marL="9145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/>
                        <a:t>인철</a:t>
                      </a:r>
                      <a:endParaRPr/>
                    </a:p>
                  </a:txBody>
                  <a:tcPr marT="45725" marB="45725" marR="91450" marL="91450"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350" u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인천 미추홀구 주안6동 1587(석바위 삼거리)</a:t>
                      </a:r>
                      <a:endParaRPr b="0" i="0" sz="135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76213" lvl="0" marL="176213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Arial"/>
                        <a:buChar char="*"/>
                      </a:pPr>
                      <a:r>
                        <a:rPr b="0" i="0" lang="ko-KR" sz="1350" u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결측치 처리: 아래 관측소 측정 값으로 대체함</a:t>
                      </a:r>
                      <a:endParaRPr b="0" i="0" sz="135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76213" lvl="1" marL="4445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Arial"/>
                        <a:buChar char="."/>
                      </a:pPr>
                      <a:r>
                        <a:rPr b="0" i="0" lang="ko-KR" sz="13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인천광역시 보건환경연구원의 데이터 경기장에서 가장 가까운 동춘 관측소 측정값으로 대체함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/>
                        <a:t>광주</a:t>
                      </a:r>
                      <a:endParaRPr/>
                    </a:p>
                  </a:txBody>
                  <a:tcPr marT="45725" marB="45725" marR="91450" marL="91450"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/>
                        <a:t>서석동 관측소(광주 동구 서남로 1 동구청보건소)</a:t>
                      </a:r>
                      <a:r>
                        <a:rPr b="0" i="0" lang="ko-KR" sz="1350" u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b="0" i="0" sz="135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76213" lvl="0" marL="176213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Arial"/>
                        <a:buChar char="*"/>
                      </a:pPr>
                      <a:r>
                        <a:rPr b="0" i="0" lang="ko-KR" sz="1350" u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결측치 처리: 아래 3개의 관측소 측정 값으로 대체함</a:t>
                      </a:r>
                      <a:endParaRPr b="0" i="0" sz="135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76213" lvl="1" marL="4445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Arial"/>
                        <a:buChar char="."/>
                      </a:pPr>
                      <a:r>
                        <a:rPr b="0" i="0" lang="ko-KR" sz="13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두암동 측정소(광주 북구 군왕로 141번길 6 두암보건지소 3층 옥상)</a:t>
                      </a:r>
                      <a:endParaRPr/>
                    </a:p>
                    <a:p>
                      <a:pPr indent="-176213" lvl="1" marL="4445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Arial"/>
                        <a:buChar char="."/>
                      </a:pPr>
                      <a:r>
                        <a:rPr b="0" i="0" lang="ko-KR" sz="13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건국동 측정소(광주 북구 첨단과기로 333 광주테크노파크 벤처지원센터 옥상)</a:t>
                      </a:r>
                      <a:endParaRPr/>
                    </a:p>
                    <a:p>
                      <a:pPr indent="-176213" lvl="1" marL="4445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Arial"/>
                        <a:buChar char="."/>
                      </a:pPr>
                      <a:r>
                        <a:rPr b="0" i="0" lang="ko-KR" sz="13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송정1동 관측소(광주 광산구 광산로 70 송정1동 주민센터)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/>
                        <a:t>부산</a:t>
                      </a:r>
                      <a:endParaRPr/>
                    </a:p>
                  </a:txBody>
                  <a:tcPr marT="45725" marB="45725" marR="91450" marL="91450"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350" u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온천동 관측소(부산 동래구 온천2동(중앙대로) 동래지하철 건너편(1335번길 24))</a:t>
                      </a:r>
                      <a:endParaRPr b="0" i="0" sz="135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76213" lvl="0" marL="176213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Arial"/>
                        <a:buChar char="*"/>
                      </a:pPr>
                      <a:r>
                        <a:rPr b="0" i="0" lang="ko-KR" sz="1350" u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결측치 처리: 아래 관측소 측정 값으로 대체함</a:t>
                      </a:r>
                      <a:endParaRPr b="0" i="0" sz="135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76213" lvl="1" marL="4445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Arial"/>
                        <a:buChar char="."/>
                      </a:pPr>
                      <a:r>
                        <a:rPr b="0" i="0" lang="ko-KR" sz="13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연산동 관측소(부산 연제구 중앙대로 1001 부산광역시청 녹음광장 창고)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79" name="Google Shape;379;p17"/>
          <p:cNvSpPr/>
          <p:nvPr/>
        </p:nvSpPr>
        <p:spPr>
          <a:xfrm>
            <a:off x="1723204" y="989523"/>
            <a:ext cx="6571488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6213" lvl="0" marL="1762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구장 지역별 미세먼지 농도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2" marL="3603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출처: 에어코리아 </a:t>
            </a:r>
            <a:r>
              <a:rPr b="0" i="0" lang="ko-KR" sz="1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https://www.airkorea.or.kr/index</a:t>
            </a: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1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15968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18"/>
          <p:cNvSpPr/>
          <p:nvPr/>
        </p:nvSpPr>
        <p:spPr>
          <a:xfrm>
            <a:off x="3395708" y="2328168"/>
            <a:ext cx="2352583" cy="2201663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18"/>
          <p:cNvSpPr/>
          <p:nvPr/>
        </p:nvSpPr>
        <p:spPr>
          <a:xfrm>
            <a:off x="3577527" y="2498323"/>
            <a:ext cx="1988946" cy="1861354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18"/>
          <p:cNvSpPr txBox="1"/>
          <p:nvPr/>
        </p:nvSpPr>
        <p:spPr>
          <a:xfrm>
            <a:off x="4211965" y="2995745"/>
            <a:ext cx="72007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결론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18"/>
          <p:cNvSpPr txBox="1"/>
          <p:nvPr/>
        </p:nvSpPr>
        <p:spPr>
          <a:xfrm>
            <a:off x="79899" y="162741"/>
            <a:ext cx="20665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프로야구 경기 관객수 예측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9"/>
          <p:cNvSpPr/>
          <p:nvPr/>
        </p:nvSpPr>
        <p:spPr>
          <a:xfrm>
            <a:off x="0" y="6667130"/>
            <a:ext cx="9144000" cy="190870"/>
          </a:xfrm>
          <a:prstGeom prst="rect">
            <a:avLst/>
          </a:prstGeom>
          <a:solidFill>
            <a:srgbClr val="21596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19"/>
          <p:cNvSpPr/>
          <p:nvPr/>
        </p:nvSpPr>
        <p:spPr>
          <a:xfrm>
            <a:off x="1447060" y="-2"/>
            <a:ext cx="7696940" cy="76348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19"/>
          <p:cNvSpPr/>
          <p:nvPr/>
        </p:nvSpPr>
        <p:spPr>
          <a:xfrm flipH="1" rot="5400000">
            <a:off x="974323" y="-978768"/>
            <a:ext cx="763480" cy="2721013"/>
          </a:xfrm>
          <a:prstGeom prst="flowChartManualInput">
            <a:avLst/>
          </a:prstGeom>
          <a:solidFill>
            <a:srgbClr val="21596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19"/>
          <p:cNvSpPr txBox="1"/>
          <p:nvPr/>
        </p:nvSpPr>
        <p:spPr>
          <a:xfrm>
            <a:off x="230819" y="152068"/>
            <a:ext cx="13179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 결론</a:t>
            </a:r>
            <a:endParaRPr/>
          </a:p>
        </p:txBody>
      </p:sp>
      <p:sp>
        <p:nvSpPr>
          <p:cNvPr id="398" name="Google Shape;398;p19"/>
          <p:cNvSpPr txBox="1"/>
          <p:nvPr/>
        </p:nvSpPr>
        <p:spPr>
          <a:xfrm>
            <a:off x="2781156" y="188765"/>
            <a:ext cx="44435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/>
          <p:nvPr/>
        </p:nvSpPr>
        <p:spPr>
          <a:xfrm>
            <a:off x="523783" y="452762"/>
            <a:ext cx="185358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215968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3200">
              <a:solidFill>
                <a:srgbClr val="21596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0" y="6542843"/>
            <a:ext cx="9144000" cy="315157"/>
          </a:xfrm>
          <a:prstGeom prst="rect">
            <a:avLst/>
          </a:prstGeom>
          <a:solidFill>
            <a:srgbClr val="21596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2"/>
          <p:cNvPicPr preferRelativeResize="0"/>
          <p:nvPr/>
        </p:nvPicPr>
        <p:blipFill rotWithShape="1">
          <a:blip r:embed="rId3">
            <a:alphaModFix/>
          </a:blip>
          <a:srcRect b="0" l="29332" r="0" t="0"/>
          <a:stretch/>
        </p:blipFill>
        <p:spPr>
          <a:xfrm flipH="1" rot="-5400000">
            <a:off x="3177006" y="575853"/>
            <a:ext cx="6542839" cy="5391147"/>
          </a:xfrm>
          <a:prstGeom prst="flowChartManualInput">
            <a:avLst/>
          </a:prstGeom>
          <a:noFill/>
          <a:ln>
            <a:noFill/>
          </a:ln>
        </p:spPr>
      </p:pic>
      <p:sp>
        <p:nvSpPr>
          <p:cNvPr id="104" name="Google Shape;104;p2"/>
          <p:cNvSpPr txBox="1"/>
          <p:nvPr/>
        </p:nvSpPr>
        <p:spPr>
          <a:xfrm>
            <a:off x="616078" y="1509204"/>
            <a:ext cx="99578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01 서론</a:t>
            </a:r>
            <a:endParaRPr/>
          </a:p>
        </p:txBody>
      </p:sp>
      <p:sp>
        <p:nvSpPr>
          <p:cNvPr id="105" name="Google Shape;105;p2"/>
          <p:cNvSpPr txBox="1"/>
          <p:nvPr/>
        </p:nvSpPr>
        <p:spPr>
          <a:xfrm>
            <a:off x="616078" y="2103964"/>
            <a:ext cx="144462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02 연구과제</a:t>
            </a:r>
            <a:endParaRPr/>
          </a:p>
        </p:txBody>
      </p:sp>
      <p:sp>
        <p:nvSpPr>
          <p:cNvPr id="106" name="Google Shape;106;p2"/>
          <p:cNvSpPr txBox="1"/>
          <p:nvPr/>
        </p:nvSpPr>
        <p:spPr>
          <a:xfrm>
            <a:off x="616078" y="4215748"/>
            <a:ext cx="99578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03 결론</a:t>
            </a:r>
            <a:endParaRPr/>
          </a:p>
        </p:txBody>
      </p:sp>
      <p:sp>
        <p:nvSpPr>
          <p:cNvPr id="107" name="Google Shape;107;p2"/>
          <p:cNvSpPr txBox="1"/>
          <p:nvPr/>
        </p:nvSpPr>
        <p:spPr>
          <a:xfrm>
            <a:off x="790157" y="2665115"/>
            <a:ext cx="3055901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1.과제개요/Problem Analysis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2.변수설명</a:t>
            </a:r>
            <a:endParaRPr sz="1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3.EDA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4.모델링 기법</a:t>
            </a:r>
            <a:endParaRPr sz="1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5.결과</a:t>
            </a:r>
            <a:endParaRPr/>
          </a:p>
        </p:txBody>
      </p:sp>
      <p:sp>
        <p:nvSpPr>
          <p:cNvPr id="108" name="Google Shape;108;p2"/>
          <p:cNvSpPr txBox="1"/>
          <p:nvPr/>
        </p:nvSpPr>
        <p:spPr>
          <a:xfrm>
            <a:off x="0" y="6252822"/>
            <a:ext cx="20665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215968"/>
                </a:solidFill>
                <a:latin typeface="Arial"/>
                <a:ea typeface="Arial"/>
                <a:cs typeface="Arial"/>
                <a:sym typeface="Arial"/>
              </a:rPr>
              <a:t>프로야구 경기 관객수 예측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0"/>
          <p:cNvSpPr/>
          <p:nvPr/>
        </p:nvSpPr>
        <p:spPr>
          <a:xfrm>
            <a:off x="0" y="6667130"/>
            <a:ext cx="9144000" cy="190870"/>
          </a:xfrm>
          <a:prstGeom prst="rect">
            <a:avLst/>
          </a:prstGeom>
          <a:solidFill>
            <a:srgbClr val="21596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0"/>
          <p:cNvSpPr/>
          <p:nvPr/>
        </p:nvSpPr>
        <p:spPr>
          <a:xfrm>
            <a:off x="1447060" y="-2"/>
            <a:ext cx="7696940" cy="76348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20"/>
          <p:cNvSpPr/>
          <p:nvPr/>
        </p:nvSpPr>
        <p:spPr>
          <a:xfrm flipH="1" rot="5400000">
            <a:off x="974323" y="-978768"/>
            <a:ext cx="763480" cy="2721013"/>
          </a:xfrm>
          <a:prstGeom prst="flowChartManualInput">
            <a:avLst/>
          </a:prstGeom>
          <a:solidFill>
            <a:srgbClr val="21596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20"/>
          <p:cNvSpPr txBox="1"/>
          <p:nvPr/>
        </p:nvSpPr>
        <p:spPr>
          <a:xfrm>
            <a:off x="230819" y="152068"/>
            <a:ext cx="13179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 결론</a:t>
            </a:r>
            <a:endParaRPr/>
          </a:p>
        </p:txBody>
      </p:sp>
      <p:sp>
        <p:nvSpPr>
          <p:cNvPr id="407" name="Google Shape;407;p20"/>
          <p:cNvSpPr txBox="1"/>
          <p:nvPr/>
        </p:nvSpPr>
        <p:spPr>
          <a:xfrm>
            <a:off x="2781156" y="188765"/>
            <a:ext cx="44435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15968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21"/>
          <p:cNvSpPr txBox="1"/>
          <p:nvPr/>
        </p:nvSpPr>
        <p:spPr>
          <a:xfrm>
            <a:off x="79899" y="162741"/>
            <a:ext cx="20665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프로야구 경기 관객수 예측</a:t>
            </a:r>
            <a:endParaRPr/>
          </a:p>
        </p:txBody>
      </p:sp>
      <p:sp>
        <p:nvSpPr>
          <p:cNvPr id="415" name="Google Shape;415;p21"/>
          <p:cNvSpPr txBox="1"/>
          <p:nvPr/>
        </p:nvSpPr>
        <p:spPr>
          <a:xfrm>
            <a:off x="2968836" y="2967335"/>
            <a:ext cx="320632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감사합니다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15968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"/>
          <p:cNvSpPr/>
          <p:nvPr/>
        </p:nvSpPr>
        <p:spPr>
          <a:xfrm>
            <a:off x="3395708" y="2328168"/>
            <a:ext cx="2352583" cy="2201663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"/>
          <p:cNvSpPr/>
          <p:nvPr/>
        </p:nvSpPr>
        <p:spPr>
          <a:xfrm>
            <a:off x="3577527" y="2498323"/>
            <a:ext cx="1988946" cy="1861354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3"/>
          <p:cNvSpPr txBox="1"/>
          <p:nvPr/>
        </p:nvSpPr>
        <p:spPr>
          <a:xfrm>
            <a:off x="4211965" y="3013500"/>
            <a:ext cx="72007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서론</a:t>
            </a:r>
            <a:endParaRPr/>
          </a:p>
        </p:txBody>
      </p:sp>
      <p:sp>
        <p:nvSpPr>
          <p:cNvPr id="118" name="Google Shape;118;p3"/>
          <p:cNvSpPr txBox="1"/>
          <p:nvPr/>
        </p:nvSpPr>
        <p:spPr>
          <a:xfrm>
            <a:off x="79899" y="162741"/>
            <a:ext cx="20665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프로야구 경기 관객수 예측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"/>
          <p:cNvSpPr/>
          <p:nvPr/>
        </p:nvSpPr>
        <p:spPr>
          <a:xfrm>
            <a:off x="0" y="6667130"/>
            <a:ext cx="9144000" cy="190870"/>
          </a:xfrm>
          <a:prstGeom prst="rect">
            <a:avLst/>
          </a:prstGeom>
          <a:solidFill>
            <a:srgbClr val="21596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4"/>
          <p:cNvSpPr/>
          <p:nvPr/>
        </p:nvSpPr>
        <p:spPr>
          <a:xfrm>
            <a:off x="1447060" y="-2"/>
            <a:ext cx="7696940" cy="76348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4"/>
          <p:cNvSpPr/>
          <p:nvPr/>
        </p:nvSpPr>
        <p:spPr>
          <a:xfrm flipH="1" rot="5400000">
            <a:off x="974323" y="-978768"/>
            <a:ext cx="763480" cy="2721013"/>
          </a:xfrm>
          <a:prstGeom prst="flowChartManualInput">
            <a:avLst/>
          </a:prstGeom>
          <a:solidFill>
            <a:srgbClr val="21596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230819" y="152068"/>
            <a:ext cx="13179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 서론</a:t>
            </a:r>
            <a:endParaRPr/>
          </a:p>
        </p:txBody>
      </p:sp>
      <p:sp>
        <p:nvSpPr>
          <p:cNvPr id="127" name="Google Shape;127;p4"/>
          <p:cNvSpPr txBox="1"/>
          <p:nvPr/>
        </p:nvSpPr>
        <p:spPr>
          <a:xfrm>
            <a:off x="2781156" y="188765"/>
            <a:ext cx="483337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KBO 리그(대한민국 프로야구 리그)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4"/>
          <p:cNvSpPr txBox="1"/>
          <p:nvPr/>
        </p:nvSpPr>
        <p:spPr>
          <a:xfrm>
            <a:off x="270077" y="6451642"/>
            <a:ext cx="4119045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1) src: http://jmagazine.joins.com/forbes/view/323454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4"/>
          <p:cNvSpPr/>
          <p:nvPr/>
        </p:nvSpPr>
        <p:spPr>
          <a:xfrm>
            <a:off x="1113265" y="4278518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0" name="Google Shape;130;p4"/>
          <p:cNvGraphicFramePr/>
          <p:nvPr/>
        </p:nvGraphicFramePr>
        <p:xfrm>
          <a:off x="781921" y="24086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{65C67575-DAB3-41CB-A0AD-66F39D3115FA}</a:tableStyleId>
              </a:tblPr>
              <a:tblGrid>
                <a:gridCol w="338675"/>
                <a:gridCol w="1491975"/>
                <a:gridCol w="501000"/>
                <a:gridCol w="1576950"/>
                <a:gridCol w="642350"/>
                <a:gridCol w="506225"/>
                <a:gridCol w="506225"/>
                <a:gridCol w="506225"/>
                <a:gridCol w="506225"/>
                <a:gridCol w="506225"/>
                <a:gridCol w="506225"/>
              </a:tblGrid>
              <a:tr h="319275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순위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구단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연고지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홈경기장</a:t>
                      </a:r>
                      <a:endParaRPr b="1"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리그</a:t>
                      </a:r>
                      <a:endParaRPr b="1"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참가 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시장</a:t>
                      </a:r>
                      <a:endParaRPr b="1"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가치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경기장</a:t>
                      </a:r>
                      <a:endParaRPr b="1"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가치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스포츠 가치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총액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275">
                <a:tc vMerge="1"/>
                <a:tc vMerge="1"/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연봉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중계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성적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319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두산 베어스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6000" marB="36000" marR="108000" marL="468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서울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잠실야구장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1982년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370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1,134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107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167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154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1,932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LG 트윈스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108000" marL="468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서울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잠실야구장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1982년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370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1,117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111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171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92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1,861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롯데 자이언츠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6000" marB="36000" marR="108000" marL="468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부산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사직야구장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1982년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393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814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131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173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96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1,607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SK 와이번스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108000" marL="468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인천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인천 SK 행복드림구장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2000년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337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766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112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168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111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1,494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KIA 타이거즈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108000" marL="468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광주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광주-기아 챔피언스필드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1982년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172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734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152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193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189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1,440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삼성 라이온즈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6000" marB="36000" marR="108000" marL="468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대구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대구 삼성 라이온즈파크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1982년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282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706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101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163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148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1,400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키움 히어로즈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6000" marB="36000" marR="108000" marL="468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서울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고척스카이돔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2008년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370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624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88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172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76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1,330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한화 이글스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6000" marB="36000" marR="108000" marL="468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대전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한화생명 이글스파크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1986년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176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735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110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85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1,306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kt 위즈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108000" marL="468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수원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수원 kt 위즈파크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2015년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140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468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87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162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59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916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NC 다이노스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108000" marL="468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창원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창원 NC 파크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2013년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120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269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76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178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69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712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1" name="Google Shape;131;p4"/>
          <p:cNvSpPr txBox="1"/>
          <p:nvPr/>
        </p:nvSpPr>
        <p:spPr>
          <a:xfrm>
            <a:off x="537853" y="1007456"/>
            <a:ext cx="355962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KBO 리그</a:t>
            </a:r>
            <a:endParaRPr b="1" baseline="30000" sz="16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"/>
          <p:cNvSpPr txBox="1"/>
          <p:nvPr/>
        </p:nvSpPr>
        <p:spPr>
          <a:xfrm>
            <a:off x="1055729" y="2946535"/>
            <a:ext cx="29980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✔</a:t>
            </a:r>
            <a:endParaRPr b="1" sz="16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1055729" y="3936857"/>
            <a:ext cx="29980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✔</a:t>
            </a:r>
            <a:endParaRPr b="1" sz="16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4"/>
          <p:cNvSpPr txBox="1"/>
          <p:nvPr/>
        </p:nvSpPr>
        <p:spPr>
          <a:xfrm>
            <a:off x="1055729" y="4303337"/>
            <a:ext cx="29980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✔</a:t>
            </a:r>
            <a:endParaRPr b="1" sz="16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4"/>
          <p:cNvSpPr txBox="1"/>
          <p:nvPr/>
        </p:nvSpPr>
        <p:spPr>
          <a:xfrm>
            <a:off x="1055729" y="3599653"/>
            <a:ext cx="29980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✔</a:t>
            </a:r>
            <a:endParaRPr b="1" sz="16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537853" y="1982141"/>
            <a:ext cx="355962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프로야구단 부문별 가치평가 순위</a:t>
            </a:r>
            <a:r>
              <a:rPr b="1" baseline="30000" lang="ko-KR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1)</a:t>
            </a:r>
            <a:endParaRPr b="1" baseline="30000" sz="16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파일:SK와이번스 로고.png" id="137" name="Google Shape;13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3413" y="4030011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파일:Kiwoom_heroes_BI_1.png" id="138" name="Google Shape;13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6937" y="4985129"/>
            <a:ext cx="388696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파일:NC_Emblem_Home.png" id="139" name="Google Shape;13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7028" y="5913396"/>
            <a:ext cx="418605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파일:Twins_logo.png" id="140" name="Google Shape;140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42180" y="3405762"/>
            <a:ext cx="358209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파일:external/upload.wikimedia.org/1136px-KT_Wiz.svg.png" id="141" name="Google Shape;141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60337" y="5625396"/>
            <a:ext cx="320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파일:KIATIGERS_1.png" id="142" name="Google Shape;142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26937" y="4344862"/>
            <a:ext cx="380952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파일:HanwhaEagles_Brandlogo2.png" id="143" name="Google Shape;143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54095" y="5319255"/>
            <a:ext cx="461538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파일:SL_emblem.png" id="144" name="Google Shape;144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01390" y="4633742"/>
            <a:ext cx="378947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파일:lotte_current_emblem.png" id="145" name="Google Shape;145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197028" y="3702727"/>
            <a:ext cx="402235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파일:external/upload.wikimedia.org/1211px-Doosan_Bears.svg.png" id="146" name="Google Shape;146;p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44844" y="3058473"/>
            <a:ext cx="341232" cy="28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4"/>
          <p:cNvGrpSpPr/>
          <p:nvPr/>
        </p:nvGrpSpPr>
        <p:grpSpPr>
          <a:xfrm>
            <a:off x="749513" y="1351715"/>
            <a:ext cx="7644975" cy="361637"/>
            <a:chOff x="648419" y="1250116"/>
            <a:chExt cx="7644975" cy="361637"/>
          </a:xfrm>
        </p:grpSpPr>
        <p:sp>
          <p:nvSpPr>
            <p:cNvPr id="148" name="Google Shape;148;p4"/>
            <p:cNvSpPr txBox="1"/>
            <p:nvPr/>
          </p:nvSpPr>
          <p:spPr>
            <a:xfrm>
              <a:off x="648419" y="1250116"/>
              <a:ext cx="2479272" cy="361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171450" lvl="0" marL="171450" marR="0" rtl="0" algn="ctr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Char char="▪"/>
              </a:pPr>
              <a:r>
                <a:rPr b="1"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설립연도: </a:t>
              </a:r>
              <a:r>
                <a:rPr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1982년</a:t>
              </a:r>
              <a:endParaRPr/>
            </a:p>
          </p:txBody>
        </p:sp>
        <p:sp>
          <p:nvSpPr>
            <p:cNvPr id="149" name="Google Shape;149;p4"/>
            <p:cNvSpPr txBox="1"/>
            <p:nvPr/>
          </p:nvSpPr>
          <p:spPr>
            <a:xfrm>
              <a:off x="3231271" y="1250116"/>
              <a:ext cx="2479272" cy="361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171450" lvl="0" marL="171450" marR="0" rtl="0" algn="ctr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Char char="▪"/>
              </a:pPr>
              <a:r>
                <a:rPr b="1"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참가팀 수: </a:t>
              </a:r>
              <a:r>
                <a:rPr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10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4"/>
            <p:cNvSpPr txBox="1"/>
            <p:nvPr/>
          </p:nvSpPr>
          <p:spPr>
            <a:xfrm>
              <a:off x="5814122" y="1250116"/>
              <a:ext cx="2479272" cy="361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171450" lvl="0" marL="171450" marR="0" rtl="0" algn="ctr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Char char="▪"/>
              </a:pPr>
              <a:r>
                <a:rPr b="1"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하위리그: </a:t>
              </a:r>
              <a:r>
                <a:rPr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KBO 퓨처스리그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"/>
          <p:cNvSpPr/>
          <p:nvPr/>
        </p:nvSpPr>
        <p:spPr>
          <a:xfrm>
            <a:off x="1447060" y="-2"/>
            <a:ext cx="7696940" cy="76348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5"/>
          <p:cNvSpPr/>
          <p:nvPr/>
        </p:nvSpPr>
        <p:spPr>
          <a:xfrm flipH="1" rot="5400000">
            <a:off x="974323" y="-978768"/>
            <a:ext cx="763480" cy="2721013"/>
          </a:xfrm>
          <a:prstGeom prst="flowChartManualInput">
            <a:avLst/>
          </a:prstGeom>
          <a:solidFill>
            <a:srgbClr val="21596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5"/>
          <p:cNvSpPr txBox="1"/>
          <p:nvPr/>
        </p:nvSpPr>
        <p:spPr>
          <a:xfrm>
            <a:off x="230819" y="152068"/>
            <a:ext cx="13179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 서론</a:t>
            </a:r>
            <a:endParaRPr/>
          </a:p>
        </p:txBody>
      </p:sp>
      <p:sp>
        <p:nvSpPr>
          <p:cNvPr id="158" name="Google Shape;158;p5"/>
          <p:cNvSpPr txBox="1"/>
          <p:nvPr/>
        </p:nvSpPr>
        <p:spPr>
          <a:xfrm>
            <a:off x="2781156" y="188765"/>
            <a:ext cx="305083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구단 소개 : 두산 베어스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9" name="Google Shape;159;p5"/>
          <p:cNvGraphicFramePr/>
          <p:nvPr/>
        </p:nvGraphicFramePr>
        <p:xfrm>
          <a:off x="662971" y="985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{63D2C647-AFEF-4A4E-AA26-9851EA3B0041}</a:tableStyleId>
              </a:tblPr>
              <a:tblGrid>
                <a:gridCol w="999650"/>
                <a:gridCol w="681775"/>
                <a:gridCol w="681775"/>
                <a:gridCol w="674975"/>
                <a:gridCol w="674975"/>
              </a:tblGrid>
              <a:tr h="230775">
                <a:tc gridSpan="5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lt1"/>
                          </a:solidFill>
                        </a:rPr>
                        <a:t>★★★★★ </a:t>
                      </a:r>
                      <a:br>
                        <a:rPr lang="ko-KR" sz="1200" u="none" cap="none" strike="noStrike">
                          <a:solidFill>
                            <a:schemeClr val="lt1"/>
                          </a:solidFill>
                        </a:rPr>
                      </a:br>
                      <a:r>
                        <a:rPr lang="ko-KR" sz="1200" u="none" cap="none" strike="noStrike">
                          <a:solidFill>
                            <a:schemeClr val="lt1"/>
                          </a:solidFill>
                        </a:rPr>
                        <a:t>최종 우승 (5회)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22950" marB="22950" marR="45900" marL="459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31230"/>
                    </a:solidFill>
                  </a:tcPr>
                </a:tc>
                <a:tc hMerge="1"/>
                <a:tc hMerge="1"/>
                <a:tc hMerge="1"/>
                <a:tc hMerge="1"/>
              </a:tr>
              <a:tr h="204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1982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22950" marB="22950" marR="45900" marL="459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1995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22950" marB="22950" marR="45900" marL="459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2001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22950" marB="22950" marR="45900" marL="459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2015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22950" marB="22950" marR="45900" marL="459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2016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22950" marB="22950" marR="45900" marL="459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375">
                <a:tc gridSpan="5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lt1"/>
                          </a:solidFill>
                        </a:rPr>
                        <a:t>페넌트레이스 우승 (3회)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6000" marB="36000" marR="45900" marL="459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31230"/>
                    </a:solidFill>
                  </a:tcPr>
                </a:tc>
                <a:tc hMerge="1"/>
                <a:tc hMerge="1"/>
                <a:tc hMerge="1"/>
                <a:tc hMerge="1"/>
              </a:tr>
              <a:tr h="204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FFFFFF"/>
                          </a:solidFill>
                        </a:rPr>
                        <a:t>단일 리그</a:t>
                      </a:r>
                      <a:endParaRPr sz="1200" u="none" cap="none" strike="noStrike"/>
                    </a:p>
                  </a:txBody>
                  <a:tcPr marT="22950" marB="22950" marR="45900" marL="459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1C24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1995, 2016, 2018</a:t>
                      </a:r>
                      <a:endParaRPr/>
                    </a:p>
                  </a:txBody>
                  <a:tcPr marT="22950" marB="22950" marR="45900" marL="459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</a:tr>
              <a:tr h="204375">
                <a:tc gridSpan="5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chemeClr val="lt1"/>
                          </a:solidFill>
                        </a:rPr>
                        <a:t>포스트시즌 진출</a:t>
                      </a:r>
                      <a:endParaRPr/>
                    </a:p>
                  </a:txBody>
                  <a:tcPr marT="22950" marB="22950" marR="45900" marL="459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31230"/>
                    </a:solidFill>
                  </a:tcPr>
                </a:tc>
                <a:tc hMerge="1"/>
                <a:tc hMerge="1"/>
                <a:tc hMerge="1"/>
                <a:tc hMerge="1"/>
              </a:tr>
              <a:tr h="367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FFFFFF"/>
                          </a:solidFill>
                        </a:rPr>
                        <a:t>한국시리즈</a:t>
                      </a:r>
                      <a:endParaRPr sz="1200" u="none" cap="none" strike="noStrike"/>
                    </a:p>
                  </a:txBody>
                  <a:tcPr marT="22950" marB="22950" marR="45900" marL="459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1C24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1982, 1995, 2000, 2001, 2005, 2007,</a:t>
                      </a:r>
                      <a:br>
                        <a:rPr lang="ko-KR" sz="1200" u="none" cap="none" strike="noStrike"/>
                      </a:br>
                      <a:r>
                        <a:rPr lang="ko-KR" sz="1200" u="none" cap="none" strike="noStrike"/>
                        <a:t>2008, 2013, 2015, 2016, 2017, 2018</a:t>
                      </a:r>
                      <a:endParaRPr sz="1200"/>
                    </a:p>
                  </a:txBody>
                  <a:tcPr marT="22950" marB="22950" marR="45900" marL="459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</a:tr>
              <a:tr h="694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rgbClr val="FFFFFF"/>
                          </a:solidFill>
                        </a:rPr>
                        <a:t>플레이오프</a:t>
                      </a:r>
                      <a:endParaRPr sz="1200"/>
                    </a:p>
                  </a:txBody>
                  <a:tcPr marT="22950" marB="22950" marR="45900" marL="459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1C24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1986, 1987, 1999, 2000, 2001, 2004, 2005, 2007, 2008, 2009, 2010, 2013, 2015, 2017</a:t>
                      </a:r>
                      <a:endParaRPr sz="1200"/>
                    </a:p>
                  </a:txBody>
                  <a:tcPr marT="22950" marB="22950" marR="45900" marL="459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</a:tr>
              <a:tr h="367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rgbClr val="FFFFFF"/>
                          </a:solidFill>
                        </a:rPr>
                        <a:t>준플레이오프</a:t>
                      </a:r>
                      <a:endParaRPr sz="1200"/>
                    </a:p>
                  </a:txBody>
                  <a:tcPr marT="22950" marB="22950" marR="45900" marL="459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1C24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1993, 1998, 2001, 2004, 2009, 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2010, 2012, 2013, 2015</a:t>
                      </a:r>
                      <a:endParaRPr sz="1200"/>
                    </a:p>
                  </a:txBody>
                  <a:tcPr marT="22950" marB="22950" marR="45900" marL="459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</a:tr>
              <a:tr h="204375">
                <a:tc gridSpan="5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lt1"/>
                          </a:solidFill>
                        </a:rPr>
                        <a:t>프랜차이즈 팀 기록</a:t>
                      </a:r>
                      <a:endParaRPr/>
                    </a:p>
                  </a:txBody>
                  <a:tcPr marT="22950" marB="22950" marR="45900" marL="459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31230"/>
                    </a:solidFill>
                  </a:tcPr>
                </a:tc>
                <a:tc hMerge="1"/>
                <a:tc hMerge="1"/>
                <a:tc hMerge="1"/>
                <a:tc hMerge="1"/>
              </a:tr>
              <a:tr h="325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rgbClr val="FFFFFF"/>
                          </a:solidFill>
                        </a:rPr>
                        <a:t>최고 승률</a:t>
                      </a:r>
                      <a:endParaRPr sz="1200"/>
                    </a:p>
                  </a:txBody>
                  <a:tcPr marT="22950" marB="22950" marR="45900" marL="459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1C24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.700 (1982년 80경기 56승 24패)</a:t>
                      </a:r>
                      <a:endParaRPr sz="1200"/>
                    </a:p>
                  </a:txBody>
                  <a:tcPr marT="22950" marB="22950" marR="45900" marL="459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</a:tr>
              <a:tr h="325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rgbClr val="FFFFFF"/>
                          </a:solidFill>
                        </a:rPr>
                        <a:t>최저 승률</a:t>
                      </a:r>
                      <a:endParaRPr sz="1200"/>
                    </a:p>
                  </a:txBody>
                  <a:tcPr marT="22950" marB="22950" marR="45900" marL="459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1C24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.304 (1990년 120경기 35승 80패 5무)</a:t>
                      </a:r>
                      <a:endParaRPr sz="1200"/>
                    </a:p>
                  </a:txBody>
                  <a:tcPr marT="22950" marB="22950" marR="45900" marL="459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</a:tr>
              <a:tr h="469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rgbClr val="FFFFFF"/>
                          </a:solidFill>
                        </a:rPr>
                        <a:t>최다 승</a:t>
                      </a:r>
                      <a:endParaRPr sz="1200"/>
                    </a:p>
                  </a:txBody>
                  <a:tcPr marT="22950" marB="22950" marR="45900" marL="459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1C24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93승(2016년 144경기 93승 50패 1무 )</a:t>
                      </a:r>
                      <a:br>
                        <a:rPr lang="ko-KR" sz="1200"/>
                      </a:br>
                      <a:r>
                        <a:rPr lang="ko-KR" sz="1200"/>
                        <a:t>(2018년 144경기 93승 51패)</a:t>
                      </a:r>
                      <a:endParaRPr sz="1200"/>
                    </a:p>
                  </a:txBody>
                  <a:tcPr marT="22950" marB="22950" marR="45900" marL="459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</a:tr>
              <a:tr h="3269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rgbClr val="FFFFFF"/>
                          </a:solidFill>
                        </a:rPr>
                        <a:t>최다 패</a:t>
                      </a:r>
                      <a:endParaRPr sz="1200"/>
                    </a:p>
                  </a:txBody>
                  <a:tcPr marT="22950" marB="22950" marR="45900" marL="459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1C24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80패 (1990년 120경기 35승 80패 5무)</a:t>
                      </a:r>
                      <a:endParaRPr sz="1200"/>
                    </a:p>
                  </a:txBody>
                  <a:tcPr marT="22950" marB="22950" marR="45900" marL="459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</a:tr>
              <a:tr h="204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rgbClr val="FFFFFF"/>
                          </a:solidFill>
                        </a:rPr>
                        <a:t>최다 관중</a:t>
                      </a:r>
                      <a:endParaRPr sz="1200"/>
                    </a:p>
                  </a:txBody>
                  <a:tcPr marT="22950" marB="22950" marR="45900" marL="459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1C24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2012년 - 1,291,703명 </a:t>
                      </a:r>
                      <a:endParaRPr/>
                    </a:p>
                  </a:txBody>
                  <a:tcPr marT="22950" marB="22950" marR="45900" marL="459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</a:tr>
              <a:tr h="204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rgbClr val="FFFFFF"/>
                          </a:solidFill>
                        </a:rPr>
                        <a:t>최소 관중</a:t>
                      </a:r>
                      <a:endParaRPr sz="1200"/>
                    </a:p>
                  </a:txBody>
                  <a:tcPr marT="22950" marB="22950" marR="45900" marL="459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1C24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1984년 - 137,385명 </a:t>
                      </a:r>
                      <a:endParaRPr/>
                    </a:p>
                  </a:txBody>
                  <a:tcPr marT="22950" marB="22950" marR="45900" marL="459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</a:tr>
              <a:tr h="204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rgbClr val="FFFFFF"/>
                          </a:solidFill>
                        </a:rPr>
                        <a:t>최고 FA 계약</a:t>
                      </a:r>
                      <a:endParaRPr sz="1200"/>
                    </a:p>
                  </a:txBody>
                  <a:tcPr marT="22950" marB="22950" marR="45900" marL="459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1C24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4년 84억원 - 2015년 장원준</a:t>
                      </a:r>
                      <a:endParaRPr/>
                    </a:p>
                  </a:txBody>
                  <a:tcPr marT="22950" marB="22950" marR="45900" marL="459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descr="data:image/svg+xml;base64,PHN2ZyB3aWR0aD0iMjc4IiBoZWlnaHQ9IjMwMiIgeG1sbnM9Imh0dHA6Ly93d3cudzMub3JnLzIwMDAvc3ZnIj48L3N2Zz4=" id="160" name="Google Shape;160;p5"/>
          <p:cNvSpPr/>
          <p:nvPr/>
        </p:nvSpPr>
        <p:spPr>
          <a:xfrm>
            <a:off x="562769" y="985838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svg+xml;base64,PHN2ZyB3aWR0aD0iMzEwIiBoZWlnaHQ9IjM2MCIgeG1sbnM9Imh0dHA6Ly93d3cudzMub3JnLzIwMDAvc3ZnIj48L3N2Zz4=" id="161" name="Google Shape;161;p5"/>
          <p:cNvSpPr/>
          <p:nvPr/>
        </p:nvSpPr>
        <p:spPr>
          <a:xfrm>
            <a:off x="562769" y="985838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svg+xml;base64,PHN2ZyB3aWR0aD0iMzAzIiBoZWlnaHQ9IjI1OCIgeG1sbnM9Imh0dHA6Ly93d3cudzMub3JnLzIwMDAvc3ZnIj48L3N2Zz4=" id="162" name="Google Shape;162;p5"/>
          <p:cNvSpPr/>
          <p:nvPr/>
        </p:nvSpPr>
        <p:spPr>
          <a:xfrm>
            <a:off x="562769" y="985838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svg+xml;base64,PHN2ZyB3aWR0aD0iMjUwIiBoZWlnaHQ9IjIzNiIgeG1sbnM9Imh0dHA6Ly93d3cudzMub3JnLzIwMDAvc3ZnIj48L3N2Zz4=" id="163" name="Google Shape;163;p5"/>
          <p:cNvSpPr/>
          <p:nvPr/>
        </p:nvSpPr>
        <p:spPr>
          <a:xfrm>
            <a:off x="562769" y="985838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svg+xml;base64,PHN2ZyB3aWR0aD0iMjUwIiBoZWlnaHQ9IjIxNSIgeG1sbnM9Imh0dHA6Ly93d3cudzMub3JnLzIwMDAvc3ZnIj48L3N2Zz4=" id="164" name="Google Shape;164;p5"/>
          <p:cNvSpPr/>
          <p:nvPr/>
        </p:nvSpPr>
        <p:spPr>
          <a:xfrm>
            <a:off x="562769" y="985838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65" name="Google Shape;165;p5"/>
          <p:cNvGraphicFramePr/>
          <p:nvPr/>
        </p:nvGraphicFramePr>
        <p:xfrm>
          <a:off x="4767863" y="1059443"/>
          <a:ext cx="3780241" cy="2976529"/>
        </p:xfrm>
        <a:graphic>
          <a:graphicData uri="http://schemas.openxmlformats.org/drawingml/2006/chart">
            <c:chart r:id="rId3"/>
          </a:graphicData>
        </a:graphic>
      </p:graphicFrame>
      <p:sp>
        <p:nvSpPr>
          <p:cNvPr id="166" name="Google Shape;166;p5"/>
          <p:cNvSpPr txBox="1"/>
          <p:nvPr/>
        </p:nvSpPr>
        <p:spPr>
          <a:xfrm>
            <a:off x="7276544" y="1271719"/>
            <a:ext cx="120448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[단위: 천명]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린드블럼" id="167" name="Google Shape;16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726" y="5136575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김재환" id="168" name="Google Shape;16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16002" y="5136575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박건우" id="169" name="Google Shape;169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82277" y="5136575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정수빈" id="170" name="Google Shape;170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83450" y="5136575"/>
            <a:ext cx="720000" cy="720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1" name="Google Shape;171;p5"/>
          <p:cNvGraphicFramePr/>
          <p:nvPr/>
        </p:nvGraphicFramePr>
        <p:xfrm>
          <a:off x="4763659" y="44863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{65C67575-DAB3-41CB-A0AD-66F39D3115FA}</a:tableStyleId>
              </a:tblPr>
              <a:tblGrid>
                <a:gridCol w="457200"/>
                <a:gridCol w="457200"/>
                <a:gridCol w="457200"/>
                <a:gridCol w="304800"/>
                <a:gridCol w="304800"/>
                <a:gridCol w="304800"/>
                <a:gridCol w="533400"/>
                <a:gridCol w="762000"/>
              </a:tblGrid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/>
                        <a:t>순위</a:t>
                      </a:r>
                      <a:endParaRPr b="1" i="0" sz="1200" u="none" strike="noStrike">
                        <a:solidFill>
                          <a:srgbClr val="4C4F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/>
                        <a:t>팀명</a:t>
                      </a:r>
                      <a:endParaRPr b="1" i="0" sz="1200" u="none" strike="noStrike">
                        <a:solidFill>
                          <a:srgbClr val="4C4F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/>
                        <a:t>경기</a:t>
                      </a:r>
                      <a:endParaRPr b="1" i="0" sz="1200" u="none" strike="noStrike">
                        <a:solidFill>
                          <a:srgbClr val="4C4F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/>
                        <a:t>승</a:t>
                      </a:r>
                      <a:endParaRPr b="1" i="0" sz="1200" u="none" strike="noStrike">
                        <a:solidFill>
                          <a:srgbClr val="4C4F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/>
                        <a:t>패</a:t>
                      </a:r>
                      <a:endParaRPr b="1" i="0" sz="1200" u="none" strike="noStrike">
                        <a:solidFill>
                          <a:srgbClr val="4C4F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/>
                        <a:t>무</a:t>
                      </a:r>
                      <a:endParaRPr b="1" i="0" sz="1200" u="none" strike="noStrike">
                        <a:solidFill>
                          <a:srgbClr val="4C4F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/>
                        <a:t>승률</a:t>
                      </a:r>
                      <a:endParaRPr b="1" i="0" sz="1200" u="none" strike="noStrike">
                        <a:solidFill>
                          <a:srgbClr val="4C4F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/>
                        <a:t>홈</a:t>
                      </a:r>
                      <a:endParaRPr b="1" i="0" sz="1200" u="none" strike="noStrike">
                        <a:solidFill>
                          <a:srgbClr val="4C4F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/>
                        <a:t>2</a:t>
                      </a:r>
                      <a:endParaRPr b="0" i="0" sz="1200" u="none" strike="noStrike">
                        <a:solidFill>
                          <a:srgbClr val="22222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/>
                        <a:t>두산</a:t>
                      </a:r>
                      <a:endParaRPr b="0" i="0" sz="1200" u="none" strike="noStrike">
                        <a:solidFill>
                          <a:srgbClr val="22222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/>
                        <a:t>66</a:t>
                      </a:r>
                      <a:endParaRPr b="0" i="0" sz="1200" u="none" strike="noStrike">
                        <a:solidFill>
                          <a:srgbClr val="22222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/>
                        <a:t>41</a:t>
                      </a:r>
                      <a:endParaRPr b="0" i="0" sz="1200" u="none" strike="noStrike">
                        <a:solidFill>
                          <a:srgbClr val="22222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/>
                        <a:t>25</a:t>
                      </a:r>
                      <a:endParaRPr b="0" i="0" sz="1200" u="none" strike="noStrike">
                        <a:solidFill>
                          <a:srgbClr val="22222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/>
                        <a:t>0</a:t>
                      </a:r>
                      <a:endParaRPr b="0" i="0" sz="1200" u="none" strike="noStrike">
                        <a:solidFill>
                          <a:srgbClr val="22222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/>
                        <a:t>0.621</a:t>
                      </a:r>
                      <a:endParaRPr b="0" i="0" sz="1200" u="none" strike="noStrike">
                        <a:solidFill>
                          <a:srgbClr val="22222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/>
                        <a:t>23-0-12</a:t>
                      </a:r>
                      <a:endParaRPr b="0" i="0" sz="1200" u="none" strike="noStrike">
                        <a:solidFill>
                          <a:srgbClr val="22222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2" name="Google Shape;172;p5"/>
          <p:cNvSpPr txBox="1"/>
          <p:nvPr/>
        </p:nvSpPr>
        <p:spPr>
          <a:xfrm>
            <a:off x="4755790" y="4192987"/>
            <a:ext cx="202370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2019년 성적 (6월 10일 기준)</a:t>
            </a:r>
            <a:endParaRPr sz="12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0" y="6667130"/>
            <a:ext cx="9144000" cy="190870"/>
          </a:xfrm>
          <a:prstGeom prst="rect">
            <a:avLst/>
          </a:prstGeom>
          <a:solidFill>
            <a:srgbClr val="21596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"/>
          <p:cNvSpPr/>
          <p:nvPr/>
        </p:nvSpPr>
        <p:spPr>
          <a:xfrm>
            <a:off x="1447060" y="-2"/>
            <a:ext cx="7696940" cy="76348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6"/>
          <p:cNvSpPr/>
          <p:nvPr/>
        </p:nvSpPr>
        <p:spPr>
          <a:xfrm flipH="1" rot="5400000">
            <a:off x="974323" y="-978768"/>
            <a:ext cx="763480" cy="2721013"/>
          </a:xfrm>
          <a:prstGeom prst="flowChartManualInput">
            <a:avLst/>
          </a:prstGeom>
          <a:solidFill>
            <a:srgbClr val="21596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6"/>
          <p:cNvSpPr txBox="1"/>
          <p:nvPr/>
        </p:nvSpPr>
        <p:spPr>
          <a:xfrm>
            <a:off x="230819" y="152068"/>
            <a:ext cx="13179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 서론</a:t>
            </a:r>
            <a:endParaRPr/>
          </a:p>
        </p:txBody>
      </p:sp>
      <p:sp>
        <p:nvSpPr>
          <p:cNvPr id="181" name="Google Shape;181;p6"/>
          <p:cNvSpPr txBox="1"/>
          <p:nvPr/>
        </p:nvSpPr>
        <p:spPr>
          <a:xfrm>
            <a:off x="2781156" y="188765"/>
            <a:ext cx="31550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구단 소개 : SK 와이번스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6"/>
          <p:cNvSpPr/>
          <p:nvPr/>
        </p:nvSpPr>
        <p:spPr>
          <a:xfrm>
            <a:off x="0" y="6667130"/>
            <a:ext cx="9144000" cy="190870"/>
          </a:xfrm>
          <a:prstGeom prst="rect">
            <a:avLst/>
          </a:prstGeom>
          <a:solidFill>
            <a:srgbClr val="21596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6"/>
          <p:cNvSpPr txBox="1"/>
          <p:nvPr>
            <p:ph idx="12" type="sldNum"/>
          </p:nvPr>
        </p:nvSpPr>
        <p:spPr>
          <a:xfrm>
            <a:off x="6463145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descr="data:image/svg+xml;base64,PHN2ZyB3aWR0aD0iMjc4IiBoZWlnaHQ9IjMwMiIgeG1sbnM9Imh0dHA6Ly93d3cudzMub3JnLzIwMDAvc3ZnIj48L3N2Zz4=" id="184" name="Google Shape;184;p6"/>
          <p:cNvSpPr/>
          <p:nvPr/>
        </p:nvSpPr>
        <p:spPr>
          <a:xfrm>
            <a:off x="562769" y="985838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svg+xml;base64,PHN2ZyB3aWR0aD0iMzEwIiBoZWlnaHQ9IjM2MCIgeG1sbnM9Imh0dHA6Ly93d3cudzMub3JnLzIwMDAvc3ZnIj48L3N2Zz4=" id="185" name="Google Shape;185;p6"/>
          <p:cNvSpPr/>
          <p:nvPr/>
        </p:nvSpPr>
        <p:spPr>
          <a:xfrm>
            <a:off x="562769" y="985838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svg+xml;base64,PHN2ZyB3aWR0aD0iMzAzIiBoZWlnaHQ9IjI1OCIgeG1sbnM9Imh0dHA6Ly93d3cudzMub3JnLzIwMDAvc3ZnIj48L3N2Zz4=" id="186" name="Google Shape;186;p6"/>
          <p:cNvSpPr/>
          <p:nvPr/>
        </p:nvSpPr>
        <p:spPr>
          <a:xfrm>
            <a:off x="562769" y="985838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svg+xml;base64,PHN2ZyB3aWR0aD0iMjUwIiBoZWlnaHQ9IjIzNiIgeG1sbnM9Imh0dHA6Ly93d3cudzMub3JnLzIwMDAvc3ZnIj48L3N2Zz4=" id="187" name="Google Shape;187;p6"/>
          <p:cNvSpPr/>
          <p:nvPr/>
        </p:nvSpPr>
        <p:spPr>
          <a:xfrm>
            <a:off x="562769" y="985838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svg+xml;base64,PHN2ZyB3aWR0aD0iMjUwIiBoZWlnaHQ9IjIxNSIgeG1sbnM9Imh0dHA6Ly93d3cudzMub3JnLzIwMDAvc3ZnIj48L3N2Zz4=" id="188" name="Google Shape;188;p6"/>
          <p:cNvSpPr/>
          <p:nvPr/>
        </p:nvSpPr>
        <p:spPr>
          <a:xfrm>
            <a:off x="562769" y="985838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89" name="Google Shape;189;p6"/>
          <p:cNvGraphicFramePr/>
          <p:nvPr/>
        </p:nvGraphicFramePr>
        <p:xfrm>
          <a:off x="4767863" y="1059443"/>
          <a:ext cx="3780241" cy="2976529"/>
        </p:xfrm>
        <a:graphic>
          <a:graphicData uri="http://schemas.openxmlformats.org/drawingml/2006/chart">
            <c:chart r:id="rId3"/>
          </a:graphicData>
        </a:graphic>
      </p:graphicFrame>
      <p:graphicFrame>
        <p:nvGraphicFramePr>
          <p:cNvPr id="190" name="Google Shape;190;p6"/>
          <p:cNvGraphicFramePr/>
          <p:nvPr/>
        </p:nvGraphicFramePr>
        <p:xfrm>
          <a:off x="611189" y="99332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{63D2C647-AFEF-4A4E-AA26-9851EA3B0041}</a:tableStyleId>
              </a:tblPr>
              <a:tblGrid>
                <a:gridCol w="931100"/>
                <a:gridCol w="856650"/>
                <a:gridCol w="856650"/>
                <a:gridCol w="848100"/>
              </a:tblGrid>
              <a:tr h="278050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lt1"/>
                          </a:solidFill>
                        </a:rPr>
                        <a:t>★★★★</a:t>
                      </a:r>
                      <a:br>
                        <a:rPr lang="ko-KR" sz="1200">
                          <a:solidFill>
                            <a:schemeClr val="lt1"/>
                          </a:solidFill>
                        </a:rPr>
                      </a:br>
                      <a:r>
                        <a:rPr lang="ko-KR" sz="1200">
                          <a:solidFill>
                            <a:schemeClr val="lt1"/>
                          </a:solidFill>
                        </a:rPr>
                        <a:t>최종 우승 (4회)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36000" marB="36000" marR="45900" marL="459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31230"/>
                    </a:solidFill>
                  </a:tcPr>
                </a:tc>
                <a:tc hMerge="1"/>
                <a:tc hMerge="1"/>
                <a:tc hMerge="1"/>
              </a:tr>
              <a:tr h="136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2007</a:t>
                      </a:r>
                      <a:endParaRPr sz="1200"/>
                    </a:p>
                  </a:txBody>
                  <a:tcPr marT="36000" marB="36000" marR="42375" marL="423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2008</a:t>
                      </a:r>
                      <a:endParaRPr sz="1200"/>
                    </a:p>
                  </a:txBody>
                  <a:tcPr marT="36000" marB="36000" marR="42375" marL="423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2010</a:t>
                      </a:r>
                      <a:endParaRPr sz="1200"/>
                    </a:p>
                  </a:txBody>
                  <a:tcPr marT="36000" marB="36000" marR="42375" marL="423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2018</a:t>
                      </a:r>
                      <a:endParaRPr sz="1200"/>
                    </a:p>
                  </a:txBody>
                  <a:tcPr marT="36000" marB="36000" marR="42375" marL="423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38450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lt1"/>
                          </a:solidFill>
                        </a:rPr>
                        <a:t>페넌트레이스 우승 (3회)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36000" marB="36000" marR="45900" marL="459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31230"/>
                    </a:solidFill>
                  </a:tcPr>
                </a:tc>
                <a:tc hMerge="1"/>
                <a:tc hMerge="1"/>
                <a:tc hMerge="1"/>
              </a:tr>
              <a:tr h="138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rgbClr val="FFFFFF"/>
                          </a:solidFill>
                        </a:rPr>
                        <a:t>단일 리그</a:t>
                      </a:r>
                      <a:endParaRPr sz="1200"/>
                    </a:p>
                  </a:txBody>
                  <a:tcPr marT="36000" marB="36000" marR="45900" marL="459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1C24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2007 2008, 2010</a:t>
                      </a:r>
                      <a:endParaRPr sz="1200"/>
                    </a:p>
                  </a:txBody>
                  <a:tcPr marT="36000" marB="36000" marR="45900" marL="459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138450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lt1"/>
                          </a:solidFill>
                        </a:rPr>
                        <a:t>포스트시즌 진출</a:t>
                      </a:r>
                      <a:endParaRPr/>
                    </a:p>
                  </a:txBody>
                  <a:tcPr marT="36000" marB="36000" marR="45900" marL="459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31230"/>
                    </a:solidFill>
                  </a:tcPr>
                </a:tc>
                <a:tc hMerge="1"/>
                <a:tc hMerge="1"/>
                <a:tc hMerge="1"/>
              </a:tr>
              <a:tr h="249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rgbClr val="FFFFFF"/>
                          </a:solidFill>
                        </a:rPr>
                        <a:t>한국시리즈</a:t>
                      </a:r>
                      <a:endParaRPr sz="1200"/>
                    </a:p>
                  </a:txBody>
                  <a:tcPr marT="36000" marB="36000" marR="45900" marL="459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1C24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2003, 2007, 2008, 2009, 2010, 2011, 2012, 2018</a:t>
                      </a:r>
                      <a:endParaRPr sz="1200"/>
                    </a:p>
                  </a:txBody>
                  <a:tcPr marT="36000" marB="36000" marR="45900" marL="459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319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rgbClr val="FFFFFF"/>
                          </a:solidFill>
                        </a:rPr>
                        <a:t>플레이오프</a:t>
                      </a:r>
                      <a:endParaRPr sz="1200"/>
                    </a:p>
                  </a:txBody>
                  <a:tcPr marT="36000" marB="36000" marR="45900" marL="459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1C24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2003, 2009, 2011, 2012, 2018</a:t>
                      </a:r>
                      <a:endParaRPr sz="1200"/>
                    </a:p>
                  </a:txBody>
                  <a:tcPr marT="36000" marB="36000" marR="45900" marL="459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21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rgbClr val="FFFFFF"/>
                          </a:solidFill>
                        </a:rPr>
                        <a:t>준플레이오프</a:t>
                      </a:r>
                      <a:endParaRPr sz="1200"/>
                    </a:p>
                  </a:txBody>
                  <a:tcPr marT="36000" marB="36000" marR="45900" marL="459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1C24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2003, 2005, 2011</a:t>
                      </a:r>
                      <a:endParaRPr sz="1200"/>
                    </a:p>
                  </a:txBody>
                  <a:tcPr marT="36000" marB="36000" marR="45900" marL="459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69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rgbClr val="FFFFFF"/>
                          </a:solidFill>
                        </a:rPr>
                        <a:t>와일드카드</a:t>
                      </a:r>
                      <a:br>
                        <a:rPr b="1" lang="ko-KR" sz="1200">
                          <a:solidFill>
                            <a:srgbClr val="FFFFFF"/>
                          </a:solidFill>
                        </a:rPr>
                      </a:br>
                      <a:r>
                        <a:rPr b="1" lang="ko-KR" sz="1200">
                          <a:solidFill>
                            <a:srgbClr val="FFFFFF"/>
                          </a:solidFill>
                        </a:rPr>
                        <a:t>(2회)</a:t>
                      </a:r>
                      <a:endParaRPr sz="1200"/>
                    </a:p>
                  </a:txBody>
                  <a:tcPr marT="36000" marB="36000" marR="42375" marL="423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1C24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</a:rPr>
                        <a:t>2015, 2017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42375" marL="423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138450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lt1"/>
                          </a:solidFill>
                        </a:rPr>
                        <a:t>프랜차이즈 팀 기록</a:t>
                      </a:r>
                      <a:endParaRPr/>
                    </a:p>
                  </a:txBody>
                  <a:tcPr marT="36000" marB="36000" marR="45900" marL="459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31230"/>
                    </a:solidFill>
                  </a:tcPr>
                </a:tc>
                <a:tc hMerge="1"/>
                <a:tc hMerge="1"/>
                <a:tc hMerge="1"/>
              </a:tr>
              <a:tr h="138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rgbClr val="FFFFFF"/>
                          </a:solidFill>
                        </a:rPr>
                        <a:t>최고 승률</a:t>
                      </a:r>
                      <a:endParaRPr sz="1200"/>
                    </a:p>
                  </a:txBody>
                  <a:tcPr marT="36000" marB="36000" marR="45900" marL="459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1C24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.659 (2008년 126경기 83승 43패)</a:t>
                      </a:r>
                      <a:endParaRPr sz="1200"/>
                    </a:p>
                  </a:txBody>
                  <a:tcPr marT="36000" marB="36000" marR="42375" marL="423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20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rgbClr val="FFFFFF"/>
                          </a:solidFill>
                        </a:rPr>
                        <a:t>최저 승률</a:t>
                      </a:r>
                      <a:endParaRPr sz="1200"/>
                    </a:p>
                  </a:txBody>
                  <a:tcPr marT="36000" marB="36000" marR="45900" marL="459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1C24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.338 ( 2000년 133경기 44승 86패 3무)</a:t>
                      </a:r>
                      <a:endParaRPr sz="1200"/>
                    </a:p>
                  </a:txBody>
                  <a:tcPr marT="36000" marB="36000" marR="42375" marL="423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318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rgbClr val="FFFFFF"/>
                          </a:solidFill>
                        </a:rPr>
                        <a:t>최다 승</a:t>
                      </a:r>
                      <a:endParaRPr sz="1200"/>
                    </a:p>
                  </a:txBody>
                  <a:tcPr marT="36000" marB="36000" marR="45900" marL="459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1C24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84승 (2010년 133경기 84승 47패 2무)</a:t>
                      </a:r>
                      <a:endParaRPr sz="1200"/>
                    </a:p>
                  </a:txBody>
                  <a:tcPr marT="36000" marB="36000" marR="42375" marL="423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21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rgbClr val="FFFFFF"/>
                          </a:solidFill>
                        </a:rPr>
                        <a:t>최다 패</a:t>
                      </a:r>
                      <a:endParaRPr sz="1200"/>
                    </a:p>
                  </a:txBody>
                  <a:tcPr marT="36000" marB="36000" marR="45900" marL="459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1C24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86패 (2000년 133경기 44승 86패 3무)</a:t>
                      </a:r>
                      <a:endParaRPr sz="1200"/>
                    </a:p>
                  </a:txBody>
                  <a:tcPr marT="36000" marB="36000" marR="42375" marL="423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138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rgbClr val="FFFFFF"/>
                          </a:solidFill>
                        </a:rPr>
                        <a:t>최다 관중</a:t>
                      </a:r>
                      <a:endParaRPr sz="1200"/>
                    </a:p>
                  </a:txBody>
                  <a:tcPr marT="36000" marB="36000" marR="45900" marL="459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1C24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1,069,929명 (2012년)</a:t>
                      </a:r>
                      <a:endParaRPr sz="1200"/>
                    </a:p>
                  </a:txBody>
                  <a:tcPr marT="36000" marB="36000" marR="42375" marL="423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138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rgbClr val="FFFFFF"/>
                          </a:solidFill>
                        </a:rPr>
                        <a:t>최소 관중</a:t>
                      </a:r>
                      <a:endParaRPr sz="1200"/>
                    </a:p>
                  </a:txBody>
                  <a:tcPr marT="36000" marB="36000" marR="45900" marL="459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1C24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84,563명 (2000년</a:t>
                      </a:r>
                      <a:endParaRPr/>
                    </a:p>
                  </a:txBody>
                  <a:tcPr marT="36000" marB="36000" marR="42375" marL="423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138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rgbClr val="FFFFFF"/>
                          </a:solidFill>
                        </a:rPr>
                        <a:t>최고 FA 계약</a:t>
                      </a:r>
                      <a:endParaRPr sz="1200"/>
                    </a:p>
                  </a:txBody>
                  <a:tcPr marT="36000" marB="36000" marR="45900" marL="459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1C24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6년 106억원 (2019년 최정)</a:t>
                      </a:r>
                      <a:endParaRPr sz="1200"/>
                    </a:p>
                  </a:txBody>
                  <a:tcPr marT="36000" marB="36000" marR="42375" marL="423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191" name="Google Shape;191;p6"/>
          <p:cNvSpPr txBox="1"/>
          <p:nvPr/>
        </p:nvSpPr>
        <p:spPr>
          <a:xfrm>
            <a:off x="7276544" y="1271719"/>
            <a:ext cx="120448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[단위: 천명]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김광현" id="192" name="Google Shape;19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29690" y="5159911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이재원" id="193" name="Google Shape;193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93521" y="5159911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최정" id="194" name="Google Shape;194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65859" y="5159911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로맥" id="195" name="Google Shape;195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57351" y="5159911"/>
            <a:ext cx="720000" cy="720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6" name="Google Shape;196;p6"/>
          <p:cNvGraphicFramePr/>
          <p:nvPr/>
        </p:nvGraphicFramePr>
        <p:xfrm>
          <a:off x="4763658" y="44863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{65C67575-DAB3-41CB-A0AD-66F39D3115FA}</a:tableStyleId>
              </a:tblPr>
              <a:tblGrid>
                <a:gridCol w="457200"/>
                <a:gridCol w="457200"/>
                <a:gridCol w="457200"/>
                <a:gridCol w="304800"/>
                <a:gridCol w="304800"/>
                <a:gridCol w="304800"/>
                <a:gridCol w="533400"/>
                <a:gridCol w="762000"/>
              </a:tblGrid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/>
                        <a:t>순위</a:t>
                      </a:r>
                      <a:endParaRPr b="1" i="0" sz="1200" u="none" strike="noStrike">
                        <a:solidFill>
                          <a:srgbClr val="4C4F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/>
                        <a:t>팀명</a:t>
                      </a:r>
                      <a:endParaRPr b="1" i="0" sz="1200" u="none" strike="noStrike">
                        <a:solidFill>
                          <a:srgbClr val="4C4F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/>
                        <a:t>경기</a:t>
                      </a:r>
                      <a:endParaRPr b="1" i="0" sz="1200" u="none" strike="noStrike">
                        <a:solidFill>
                          <a:srgbClr val="4C4F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/>
                        <a:t>승</a:t>
                      </a:r>
                      <a:endParaRPr b="1" i="0" sz="1200" u="none" strike="noStrike">
                        <a:solidFill>
                          <a:srgbClr val="4C4F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/>
                        <a:t>패</a:t>
                      </a:r>
                      <a:endParaRPr b="1" i="0" sz="1200" u="none" strike="noStrike">
                        <a:solidFill>
                          <a:srgbClr val="4C4F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/>
                        <a:t>무</a:t>
                      </a:r>
                      <a:endParaRPr b="1" i="0" sz="1200" u="none" strike="noStrike">
                        <a:solidFill>
                          <a:srgbClr val="4C4F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/>
                        <a:t>승률</a:t>
                      </a:r>
                      <a:endParaRPr b="1" i="0" sz="1200" u="none" strike="noStrike">
                        <a:solidFill>
                          <a:srgbClr val="4C4F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/>
                        <a:t>홈</a:t>
                      </a:r>
                      <a:endParaRPr b="1" i="0" sz="1200" u="none" strike="noStrike">
                        <a:solidFill>
                          <a:srgbClr val="4C4F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/>
                        <a:t>1</a:t>
                      </a:r>
                      <a:endParaRPr b="0" i="0" sz="1200" u="none" strike="noStrike">
                        <a:solidFill>
                          <a:srgbClr val="22222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/>
                        <a:t>SK</a:t>
                      </a:r>
                      <a:endParaRPr b="0" i="0" sz="1200" u="none" strike="noStrike">
                        <a:solidFill>
                          <a:srgbClr val="22222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/>
                        <a:t>65</a:t>
                      </a:r>
                      <a:endParaRPr b="0" i="0" sz="1200" u="none" strike="noStrike">
                        <a:solidFill>
                          <a:srgbClr val="22222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/>
                        <a:t>42</a:t>
                      </a:r>
                      <a:endParaRPr b="0" i="0" sz="1200" u="none" strike="noStrike">
                        <a:solidFill>
                          <a:srgbClr val="22222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/>
                        <a:t>22</a:t>
                      </a:r>
                      <a:endParaRPr b="0" i="0" sz="1200" u="none" strike="noStrike">
                        <a:solidFill>
                          <a:srgbClr val="22222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/>
                        <a:t>1</a:t>
                      </a:r>
                      <a:endParaRPr b="0" i="0" sz="1200" u="none" strike="noStrike">
                        <a:solidFill>
                          <a:srgbClr val="22222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/>
                        <a:t>0.656</a:t>
                      </a:r>
                      <a:endParaRPr b="0" i="0" sz="1200" u="none" strike="noStrike">
                        <a:solidFill>
                          <a:srgbClr val="22222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/>
                        <a:t>19-1-14</a:t>
                      </a:r>
                      <a:endParaRPr b="0" i="0" sz="1200" u="none" strike="noStrike">
                        <a:solidFill>
                          <a:srgbClr val="22222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7" name="Google Shape;197;p6"/>
          <p:cNvSpPr txBox="1"/>
          <p:nvPr/>
        </p:nvSpPr>
        <p:spPr>
          <a:xfrm>
            <a:off x="4755790" y="4192987"/>
            <a:ext cx="202370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2019년 성적 (6월 10일 기준)</a:t>
            </a:r>
            <a:endParaRPr sz="12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"/>
          <p:cNvSpPr/>
          <p:nvPr/>
        </p:nvSpPr>
        <p:spPr>
          <a:xfrm>
            <a:off x="1447060" y="-2"/>
            <a:ext cx="7696940" cy="76348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7"/>
          <p:cNvSpPr/>
          <p:nvPr/>
        </p:nvSpPr>
        <p:spPr>
          <a:xfrm flipH="1" rot="5400000">
            <a:off x="974323" y="-978768"/>
            <a:ext cx="763480" cy="2721013"/>
          </a:xfrm>
          <a:prstGeom prst="flowChartManualInput">
            <a:avLst/>
          </a:prstGeom>
          <a:solidFill>
            <a:srgbClr val="21596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7"/>
          <p:cNvSpPr txBox="1"/>
          <p:nvPr/>
        </p:nvSpPr>
        <p:spPr>
          <a:xfrm>
            <a:off x="230819" y="152068"/>
            <a:ext cx="13179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 서론</a:t>
            </a:r>
            <a:endParaRPr/>
          </a:p>
        </p:txBody>
      </p:sp>
      <p:sp>
        <p:nvSpPr>
          <p:cNvPr id="205" name="Google Shape;205;p7"/>
          <p:cNvSpPr txBox="1"/>
          <p:nvPr/>
        </p:nvSpPr>
        <p:spPr>
          <a:xfrm>
            <a:off x="2781156" y="188765"/>
            <a:ext cx="331853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구단 소개 : 기아 타이거즈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7"/>
          <p:cNvSpPr/>
          <p:nvPr/>
        </p:nvSpPr>
        <p:spPr>
          <a:xfrm>
            <a:off x="0" y="6667130"/>
            <a:ext cx="9144000" cy="190870"/>
          </a:xfrm>
          <a:prstGeom prst="rect">
            <a:avLst/>
          </a:prstGeom>
          <a:solidFill>
            <a:srgbClr val="21596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svg+xml;base64,PHN2ZyB3aWR0aD0iMjUwIiBoZWlnaHQ9IjIyNCIgeG1sbnM9Imh0dHA6Ly93d3cudzMub3JnLzIwMDAvc3ZnIj48L3N2Zz4=" id="207" name="Google Shape;207;p7"/>
          <p:cNvSpPr/>
          <p:nvPr/>
        </p:nvSpPr>
        <p:spPr>
          <a:xfrm>
            <a:off x="3517900" y="171291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svg+xml;base64,PHN2ZyB3aWR0aD0iMjUwIiBoZWlnaHQ9IjE5OSIgeG1sbnM9Imh0dHA6Ly93d3cudzMub3JnLzIwMDAvc3ZnIj48L3N2Zz4=" id="208" name="Google Shape;208;p7"/>
          <p:cNvSpPr/>
          <p:nvPr/>
        </p:nvSpPr>
        <p:spPr>
          <a:xfrm>
            <a:off x="3517900" y="171291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svg+xml;base64,PHN2ZyB3aWR0aD0iMjUwIiBoZWlnaHQ9IjE4NiIgeG1sbnM9Imh0dHA6Ly93d3cudzMub3JnLzIwMDAvc3ZnIj48L3N2Zz4=" id="209" name="Google Shape;209;p7"/>
          <p:cNvSpPr/>
          <p:nvPr/>
        </p:nvSpPr>
        <p:spPr>
          <a:xfrm>
            <a:off x="3517900" y="171291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svg+xml;base64,PHN2ZyB3aWR0aD0iMjUwIiBoZWlnaHQ9IjE3MyIgeG1sbnM9Imh0dHA6Ly93d3cudzMub3JnLzIwMDAvc3ZnIj48L3N2Zz4=" id="210" name="Google Shape;210;p7"/>
          <p:cNvSpPr/>
          <p:nvPr/>
        </p:nvSpPr>
        <p:spPr>
          <a:xfrm>
            <a:off x="3517900" y="171291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11" name="Google Shape;211;p7"/>
          <p:cNvGraphicFramePr/>
          <p:nvPr/>
        </p:nvGraphicFramePr>
        <p:xfrm>
          <a:off x="608475" y="9933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{63D2C647-AFEF-4A4E-AA26-9851EA3B0041}</a:tableStyleId>
              </a:tblPr>
              <a:tblGrid>
                <a:gridCol w="901450"/>
                <a:gridCol w="850025"/>
                <a:gridCol w="850025"/>
                <a:gridCol w="893700"/>
              </a:tblGrid>
              <a:tr h="171925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lt1"/>
                          </a:solidFill>
                        </a:rPr>
                        <a:t>★★★★★★★★★★★ </a:t>
                      </a:r>
                      <a:br>
                        <a:rPr lang="ko-KR" sz="1200">
                          <a:solidFill>
                            <a:schemeClr val="lt1"/>
                          </a:solidFill>
                        </a:rPr>
                      </a:br>
                      <a:r>
                        <a:rPr lang="ko-KR" sz="1200">
                          <a:solidFill>
                            <a:schemeClr val="lt1"/>
                          </a:solidFill>
                        </a:rPr>
                        <a:t>최종 우승 (11회 ) </a:t>
                      </a:r>
                      <a:endParaRPr/>
                    </a:p>
                  </a:txBody>
                  <a:tcPr marT="36000" marB="36000" marR="26450" marL="26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0125"/>
                    </a:solidFill>
                  </a:tcPr>
                </a:tc>
                <a:tc hMerge="1"/>
                <a:tc hMerge="1"/>
                <a:tc hMerge="1"/>
              </a:tr>
              <a:tr h="169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20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1983년</a:t>
                      </a:r>
                      <a:endParaRPr/>
                    </a:p>
                  </a:txBody>
                  <a:tcPr marT="36000" marB="36000" marR="7625" marL="76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20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1986년</a:t>
                      </a:r>
                      <a:endParaRPr/>
                    </a:p>
                  </a:txBody>
                  <a:tcPr marT="36000" marB="36000" marR="7625" marL="76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20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1987년</a:t>
                      </a:r>
                      <a:endParaRPr/>
                    </a:p>
                  </a:txBody>
                  <a:tcPr marT="36000" marB="36000" marR="7625" marL="76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20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1988년</a:t>
                      </a:r>
                      <a:endParaRPr/>
                    </a:p>
                  </a:txBody>
                  <a:tcPr marT="36000" marB="36000" marR="7625" marL="76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</a:tr>
              <a:tr h="169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20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1989년</a:t>
                      </a:r>
                      <a:endParaRPr/>
                    </a:p>
                  </a:txBody>
                  <a:tcPr marT="36000" marB="36000" marR="7625" marL="76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20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1991년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6000" marB="36000" marR="7625" marL="76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20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1993년</a:t>
                      </a:r>
                      <a:endParaRPr/>
                    </a:p>
                  </a:txBody>
                  <a:tcPr marT="36000" marB="36000" marR="7625" marL="76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20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1996년</a:t>
                      </a:r>
                      <a:endParaRPr/>
                    </a:p>
                  </a:txBody>
                  <a:tcPr marT="36000" marB="36000" marR="7625" marL="76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</a:tr>
              <a:tr h="240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20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1997년[</a:t>
                      </a:r>
                      <a:endParaRPr/>
                    </a:p>
                  </a:txBody>
                  <a:tcPr marT="36000" marB="36000" marR="7625" marL="76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20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2009년</a:t>
                      </a:r>
                      <a:endParaRPr/>
                    </a:p>
                  </a:txBody>
                  <a:tcPr marT="36000" marB="36000" marR="7625" marL="76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20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2017년</a:t>
                      </a:r>
                      <a:endParaRPr/>
                    </a:p>
                  </a:txBody>
                  <a:tcPr marT="36000" marB="36000" marR="7625" marL="76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6000" marB="36000" marR="7625" marL="76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</a:tr>
              <a:tr h="97875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lt1"/>
                          </a:solidFill>
                        </a:rPr>
                        <a:t>페넌트레이스 우승 (6회)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36000" marB="36000" marR="26450" marL="26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0125"/>
                    </a:solidFill>
                  </a:tcPr>
                </a:tc>
                <a:tc hMerge="1"/>
                <a:tc hMerge="1"/>
                <a:tc hMerge="1"/>
              </a:tr>
              <a:tr h="169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lt1"/>
                          </a:solidFill>
                        </a:rPr>
                        <a:t>단일 리그</a:t>
                      </a:r>
                      <a:endParaRPr/>
                    </a:p>
                  </a:txBody>
                  <a:tcPr marT="36000" marB="36000" marR="26450" marL="26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376D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1991, 1993, 1996, 1997, 2009, 2017</a:t>
                      </a:r>
                      <a:endParaRPr sz="1200"/>
                    </a:p>
                  </a:txBody>
                  <a:tcPr marT="36000" marB="36000" marR="26450" marL="26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357900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lt1"/>
                          </a:solidFill>
                        </a:rPr>
                        <a:t>포스트시즌 진출</a:t>
                      </a:r>
                      <a:endParaRPr/>
                    </a:p>
                  </a:txBody>
                  <a:tcPr marT="36000" marB="36000" marR="26450" marL="26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0125"/>
                    </a:solidFill>
                  </a:tcPr>
                </a:tc>
                <a:tc hMerge="1"/>
                <a:tc hMerge="1"/>
                <a:tc hMerge="1"/>
              </a:tr>
              <a:tr h="240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lt1"/>
                          </a:solidFill>
                        </a:rPr>
                        <a:t>한국시리즈</a:t>
                      </a:r>
                      <a:endParaRPr/>
                    </a:p>
                  </a:txBody>
                  <a:tcPr marT="36000" marB="36000" marR="26450" marL="26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376D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1983, 1986, 1987, 1988, 1989, 1991,</a:t>
                      </a:r>
                      <a:br>
                        <a:rPr lang="ko-KR" sz="1200"/>
                      </a:br>
                      <a:r>
                        <a:rPr lang="ko-KR" sz="1200"/>
                        <a:t>1993, 1996, 1997, 2009, 2017</a:t>
                      </a:r>
                      <a:endParaRPr sz="1200"/>
                    </a:p>
                  </a:txBody>
                  <a:tcPr marT="36000" marB="36000" marR="26450" marL="26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0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lt1"/>
                          </a:solidFill>
                        </a:rPr>
                        <a:t>플레이오프</a:t>
                      </a:r>
                      <a:endParaRPr/>
                    </a:p>
                  </a:txBody>
                  <a:tcPr marT="36000" marB="36000" marR="26450" marL="26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376D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1987, 1989, 1990, 1992, 2002, 2003</a:t>
                      </a:r>
                      <a:endParaRPr sz="1200"/>
                    </a:p>
                  </a:txBody>
                  <a:tcPr marT="36000" marB="36000" marR="26450" marL="26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0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lt1"/>
                          </a:solidFill>
                        </a:rPr>
                        <a:t>준플레이오프</a:t>
                      </a:r>
                      <a:endParaRPr/>
                    </a:p>
                  </a:txBody>
                  <a:tcPr marT="36000" marB="36000" marR="26450" marL="26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376D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1994, 2004, 2006, 2011</a:t>
                      </a:r>
                      <a:endParaRPr sz="1200"/>
                    </a:p>
                  </a:txBody>
                  <a:tcPr marT="36000" marB="36000" marR="26450" marL="26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383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lt1"/>
                          </a:solidFill>
                        </a:rPr>
                        <a:t>와일드카드</a:t>
                      </a:r>
                      <a:br>
                        <a:rPr lang="ko-KR" sz="1200">
                          <a:solidFill>
                            <a:schemeClr val="lt1"/>
                          </a:solidFill>
                        </a:rPr>
                      </a:br>
                      <a:r>
                        <a:rPr lang="ko-KR" sz="1200">
                          <a:solidFill>
                            <a:schemeClr val="lt1"/>
                          </a:solidFill>
                        </a:rPr>
                        <a:t>결정전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36000" marB="36000" marR="26450" marL="26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376D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2016, 2018</a:t>
                      </a:r>
                      <a:endParaRPr sz="1200"/>
                    </a:p>
                  </a:txBody>
                  <a:tcPr marT="36000" marB="36000" marR="26450" marL="26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97875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lt1"/>
                          </a:solidFill>
                        </a:rPr>
                        <a:t>프랜차이즈 팀 기록</a:t>
                      </a:r>
                      <a:endParaRPr/>
                    </a:p>
                  </a:txBody>
                  <a:tcPr marT="36000" marB="36000" marR="26450" marL="26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0125"/>
                    </a:solidFill>
                  </a:tcPr>
                </a:tc>
                <a:tc hMerge="1"/>
                <a:tc hMerge="1"/>
                <a:tc hMerge="1"/>
              </a:tr>
              <a:tr h="240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최고 승률</a:t>
                      </a:r>
                      <a:endParaRPr/>
                    </a:p>
                  </a:txBody>
                  <a:tcPr marT="36000" marB="36000" marR="26450" marL="26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376D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.655 (1993년 126경기 81승 42패 3무)</a:t>
                      </a:r>
                      <a:endParaRPr sz="12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26450" marL="26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0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lt1"/>
                          </a:solidFill>
                        </a:rPr>
                        <a:t>최저 승률</a:t>
                      </a:r>
                      <a:endParaRPr/>
                    </a:p>
                  </a:txBody>
                  <a:tcPr marT="36000" marB="36000" marR="26450" marL="26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376D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.392 (2005년 126경기 49승 76패 1무)</a:t>
                      </a:r>
                      <a:endParaRPr sz="1200"/>
                    </a:p>
                  </a:txBody>
                  <a:tcPr marT="36000" marB="36000" marR="26450" marL="26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169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lt1"/>
                          </a:solidFill>
                        </a:rPr>
                        <a:t>최다 승</a:t>
                      </a:r>
                      <a:endParaRPr/>
                    </a:p>
                  </a:txBody>
                  <a:tcPr marT="36000" marB="36000" marR="26450" marL="26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376D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87승 (2017년 144경기 87승 56패 1무)</a:t>
                      </a:r>
                      <a:endParaRPr sz="1200"/>
                    </a:p>
                  </a:txBody>
                  <a:tcPr marT="36000" marB="36000" marR="26450" marL="26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169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lt1"/>
                          </a:solidFill>
                        </a:rPr>
                        <a:t>최다 패</a:t>
                      </a:r>
                      <a:endParaRPr/>
                    </a:p>
                  </a:txBody>
                  <a:tcPr marT="36000" marB="36000" marR="26450" marL="26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376D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77패 (2015년 144경기 67승 77패)</a:t>
                      </a:r>
                      <a:endParaRPr sz="1200"/>
                    </a:p>
                  </a:txBody>
                  <a:tcPr marT="36000" marB="36000" marR="26450" marL="26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169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lt1"/>
                          </a:solidFill>
                        </a:rPr>
                        <a:t>최다 관중</a:t>
                      </a:r>
                      <a:endParaRPr/>
                    </a:p>
                  </a:txBody>
                  <a:tcPr marT="36000" marB="36000" marR="26450" marL="26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376D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1,024,830명 (2017년)</a:t>
                      </a:r>
                      <a:endParaRPr sz="1200"/>
                    </a:p>
                  </a:txBody>
                  <a:tcPr marT="36000" marB="36000" marR="26450" marL="26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169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lt1"/>
                          </a:solidFill>
                        </a:rPr>
                        <a:t>최소 관중</a:t>
                      </a:r>
                      <a:endParaRPr/>
                    </a:p>
                  </a:txBody>
                  <a:tcPr marT="36000" marB="36000" marR="26450" marL="26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376D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69,830명 (2000년)</a:t>
                      </a:r>
                      <a:endParaRPr sz="1200"/>
                    </a:p>
                  </a:txBody>
                  <a:tcPr marT="36000" marB="36000" marR="26450" marL="26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0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lt1"/>
                          </a:solidFill>
                        </a:rPr>
                        <a:t>최고 FA 계약</a:t>
                      </a:r>
                      <a:endParaRPr/>
                    </a:p>
                  </a:txBody>
                  <a:tcPr marT="36000" marB="36000" marR="26450" marL="26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376D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4년 100억 원 (2017년 최형우)</a:t>
                      </a:r>
                      <a:endParaRPr sz="1200"/>
                    </a:p>
                  </a:txBody>
                  <a:tcPr marT="36000" marB="36000" marR="26450" marL="26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descr="data:image/svg+xml;base64,PHN2ZyB3aWR0aD0iMjcyIiBoZWlnaHQ9IjMwNSIgeG1sbnM9Imh0dHA6Ly93d3cudzMub3JnLzIwMDAvc3ZnIj48L3N2Zz4=" id="212" name="Google Shape;212;p7"/>
          <p:cNvSpPr/>
          <p:nvPr/>
        </p:nvSpPr>
        <p:spPr>
          <a:xfrm>
            <a:off x="4070350" y="1668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svg+xml;base64,PHN2ZyB3aWR0aD0iMjY1IiBoZWlnaHQ9IjIxOSIgeG1sbnM9Imh0dHA6Ly93d3cudzMub3JnLzIwMDAvc3ZnIj48L3N2Zz4=" id="213" name="Google Shape;213;p7"/>
          <p:cNvSpPr/>
          <p:nvPr/>
        </p:nvSpPr>
        <p:spPr>
          <a:xfrm>
            <a:off x="4070350" y="1668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svg+xml;base64,PHN2ZyB3aWR0aD0iMjcyIiBoZWlnaHQ9IjIzMCIgeG1sbnM9Imh0dHA6Ly93d3cudzMub3JnLzIwMDAvc3ZnIj48L3N2Zz4=" id="214" name="Google Shape;214;p7"/>
          <p:cNvSpPr/>
          <p:nvPr/>
        </p:nvSpPr>
        <p:spPr>
          <a:xfrm>
            <a:off x="4070350" y="1668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svg+xml;base64,PHN2ZyB3aWR0aD0iMjc5IiBoZWlnaHQ9IjI1NyIgeG1sbnM9Imh0dHA6Ly93d3cudzMub3JnLzIwMDAvc3ZnIj48L3N2Zz4=" id="215" name="Google Shape;215;p7"/>
          <p:cNvSpPr/>
          <p:nvPr/>
        </p:nvSpPr>
        <p:spPr>
          <a:xfrm>
            <a:off x="4070350" y="1668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svg+xml;base64,PHN2ZyB3aWR0aD0iMzM1IiBoZWlnaHQ9IjI0NCIgeG1sbnM9Imh0dHA6Ly93d3cudzMub3JnLzIwMDAvc3ZnIj48L3N2Zz4=" id="216" name="Google Shape;216;p7"/>
          <p:cNvSpPr/>
          <p:nvPr/>
        </p:nvSpPr>
        <p:spPr>
          <a:xfrm>
            <a:off x="4070350" y="1668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svg+xml;base64,PHN2ZyB3aWR0aD0iMzM1IiBoZWlnaHQ9IjIzNiIgeG1sbnM9Imh0dHA6Ly93d3cudzMub3JnLzIwMDAvc3ZnIj48L3N2Zz4=" id="217" name="Google Shape;217;p7"/>
          <p:cNvSpPr/>
          <p:nvPr/>
        </p:nvSpPr>
        <p:spPr>
          <a:xfrm>
            <a:off x="4070350" y="1668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svg+xml;base64,PHN2ZyB3aWR0aD0iMzMzIiBoZWlnaHQ9IjI4NCIgeG1sbnM9Imh0dHA6Ly93d3cudzMub3JnLzIwMDAvc3ZnIj48L3N2Zz4=" id="218" name="Google Shape;218;p7"/>
          <p:cNvSpPr/>
          <p:nvPr/>
        </p:nvSpPr>
        <p:spPr>
          <a:xfrm>
            <a:off x="4070350" y="1668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svg+xml;base64,PHN2ZyB3aWR0aD0iMzI5IiBoZWlnaHQ9IjI4NiIgeG1sbnM9Imh0dHA6Ly93d3cudzMub3JnLzIwMDAvc3ZnIj48L3N2Zz4=" id="219" name="Google Shape;219;p7"/>
          <p:cNvSpPr/>
          <p:nvPr/>
        </p:nvSpPr>
        <p:spPr>
          <a:xfrm>
            <a:off x="4070350" y="1668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svg+xml;base64,PHN2ZyB3aWR0aD0iMzUwIiBoZWlnaHQ9IjMwMyIgeG1sbnM9Imh0dHA6Ly93d3cudzMub3JnLzIwMDAvc3ZnIj48L3N2Zz4=" id="220" name="Google Shape;220;p7"/>
          <p:cNvSpPr/>
          <p:nvPr/>
        </p:nvSpPr>
        <p:spPr>
          <a:xfrm>
            <a:off x="4070350" y="1668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svg+xml;base64,PHN2ZyB3aWR0aD0iMzE4IiBoZWlnaHQ9IjMyMCIgeG1sbnM9Imh0dHA6Ly93d3cudzMub3JnLzIwMDAvc3ZnIj48L3N2Zz4=" id="221" name="Google Shape;221;p7"/>
          <p:cNvSpPr/>
          <p:nvPr/>
        </p:nvSpPr>
        <p:spPr>
          <a:xfrm>
            <a:off x="4070350" y="1668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22" name="Google Shape;222;p7"/>
          <p:cNvGraphicFramePr/>
          <p:nvPr/>
        </p:nvGraphicFramePr>
        <p:xfrm>
          <a:off x="4767863" y="1059443"/>
          <a:ext cx="3780241" cy="2976529"/>
        </p:xfrm>
        <a:graphic>
          <a:graphicData uri="http://schemas.openxmlformats.org/drawingml/2006/chart">
            <c:chart r:id="rId3"/>
          </a:graphicData>
        </a:graphic>
      </p:graphicFrame>
      <p:sp>
        <p:nvSpPr>
          <p:cNvPr id="223" name="Google Shape;223;p7"/>
          <p:cNvSpPr txBox="1"/>
          <p:nvPr/>
        </p:nvSpPr>
        <p:spPr>
          <a:xfrm>
            <a:off x="7276544" y="1271719"/>
            <a:ext cx="120448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[단위: 천명]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양현종" id="224" name="Google Shape;22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8408" y="5215357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안치홍" id="225" name="Google Shape;22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85820" y="5215357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김선빈" id="226" name="Google Shape;226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53232" y="5215357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최형우" id="227" name="Google Shape;227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50996" y="5215357"/>
            <a:ext cx="720000" cy="720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8" name="Google Shape;228;p7"/>
          <p:cNvGraphicFramePr/>
          <p:nvPr/>
        </p:nvGraphicFramePr>
        <p:xfrm>
          <a:off x="4763656" y="44863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{65C67575-DAB3-41CB-A0AD-66F39D3115FA}</a:tableStyleId>
              </a:tblPr>
              <a:tblGrid>
                <a:gridCol w="457200"/>
                <a:gridCol w="457200"/>
                <a:gridCol w="457200"/>
                <a:gridCol w="304800"/>
                <a:gridCol w="304800"/>
                <a:gridCol w="304800"/>
                <a:gridCol w="533400"/>
                <a:gridCol w="762000"/>
              </a:tblGrid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/>
                        <a:t>순위</a:t>
                      </a:r>
                      <a:endParaRPr b="1" i="0" sz="1200" u="none" strike="noStrike">
                        <a:solidFill>
                          <a:srgbClr val="4C4F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/>
                        <a:t>팀명</a:t>
                      </a:r>
                      <a:endParaRPr b="1" i="0" sz="1200" u="none" strike="noStrike">
                        <a:solidFill>
                          <a:srgbClr val="4C4F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/>
                        <a:t>경기</a:t>
                      </a:r>
                      <a:endParaRPr b="1" i="0" sz="1200" u="none" strike="noStrike">
                        <a:solidFill>
                          <a:srgbClr val="4C4F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/>
                        <a:t>승</a:t>
                      </a:r>
                      <a:endParaRPr b="1" i="0" sz="1200" u="none" strike="noStrike">
                        <a:solidFill>
                          <a:srgbClr val="4C4F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/>
                        <a:t>패</a:t>
                      </a:r>
                      <a:endParaRPr b="1" i="0" sz="1200" u="none" strike="noStrike">
                        <a:solidFill>
                          <a:srgbClr val="4C4F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/>
                        <a:t>무</a:t>
                      </a:r>
                      <a:endParaRPr b="1" i="0" sz="1200" u="none" strike="noStrike">
                        <a:solidFill>
                          <a:srgbClr val="4C4F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/>
                        <a:t>승률</a:t>
                      </a:r>
                      <a:endParaRPr b="1" i="0" sz="1200" u="none" strike="noStrike">
                        <a:solidFill>
                          <a:srgbClr val="4C4F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/>
                        <a:t>홈</a:t>
                      </a:r>
                      <a:endParaRPr b="1" i="0" sz="1200" u="none" strike="noStrike">
                        <a:solidFill>
                          <a:srgbClr val="4C4F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/>
                        <a:t>9</a:t>
                      </a:r>
                      <a:endParaRPr b="0" i="0" sz="1200" u="none" strike="noStrike">
                        <a:solidFill>
                          <a:srgbClr val="22222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/>
                        <a:t>KIA</a:t>
                      </a:r>
                      <a:endParaRPr b="0" i="0" sz="1200" u="none" strike="noStrike">
                        <a:solidFill>
                          <a:srgbClr val="22222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/>
                        <a:t>65</a:t>
                      </a:r>
                      <a:endParaRPr b="0" i="0" sz="1200" u="none" strike="noStrike">
                        <a:solidFill>
                          <a:srgbClr val="22222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/>
                        <a:t>25</a:t>
                      </a:r>
                      <a:endParaRPr b="0" i="0" sz="1200" u="none" strike="noStrike">
                        <a:solidFill>
                          <a:srgbClr val="22222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/>
                        <a:t>39</a:t>
                      </a:r>
                      <a:endParaRPr b="0" i="0" sz="1200" u="none" strike="noStrike">
                        <a:solidFill>
                          <a:srgbClr val="22222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/>
                        <a:t>1</a:t>
                      </a:r>
                      <a:endParaRPr b="0" i="0" sz="1200" u="none" strike="noStrike">
                        <a:solidFill>
                          <a:srgbClr val="22222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/>
                        <a:t>0.391</a:t>
                      </a:r>
                      <a:endParaRPr b="0" i="0" sz="1200" u="none" strike="noStrike">
                        <a:solidFill>
                          <a:srgbClr val="22222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/>
                        <a:t>14-0-19</a:t>
                      </a:r>
                      <a:endParaRPr b="0" i="0" sz="1200" u="none" strike="noStrike">
                        <a:solidFill>
                          <a:srgbClr val="22222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9" name="Google Shape;229;p7"/>
          <p:cNvSpPr txBox="1"/>
          <p:nvPr/>
        </p:nvSpPr>
        <p:spPr>
          <a:xfrm>
            <a:off x="4755790" y="4192987"/>
            <a:ext cx="202370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2019년 성적 (6월 10일 기준)</a:t>
            </a:r>
            <a:endParaRPr sz="12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"/>
          <p:cNvSpPr/>
          <p:nvPr/>
        </p:nvSpPr>
        <p:spPr>
          <a:xfrm>
            <a:off x="1447060" y="-2"/>
            <a:ext cx="7696940" cy="76348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8"/>
          <p:cNvSpPr/>
          <p:nvPr/>
        </p:nvSpPr>
        <p:spPr>
          <a:xfrm flipH="1" rot="5400000">
            <a:off x="974323" y="-978768"/>
            <a:ext cx="763480" cy="2721013"/>
          </a:xfrm>
          <a:prstGeom prst="flowChartManualInput">
            <a:avLst/>
          </a:prstGeom>
          <a:solidFill>
            <a:srgbClr val="21596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8"/>
          <p:cNvSpPr txBox="1"/>
          <p:nvPr/>
        </p:nvSpPr>
        <p:spPr>
          <a:xfrm>
            <a:off x="230819" y="152068"/>
            <a:ext cx="13179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 서론</a:t>
            </a:r>
            <a:endParaRPr/>
          </a:p>
        </p:txBody>
      </p:sp>
      <p:sp>
        <p:nvSpPr>
          <p:cNvPr id="237" name="Google Shape;237;p8"/>
          <p:cNvSpPr txBox="1"/>
          <p:nvPr/>
        </p:nvSpPr>
        <p:spPr>
          <a:xfrm>
            <a:off x="2781156" y="188765"/>
            <a:ext cx="331853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구단 소개 : 롯데 자이언츠</a:t>
            </a:r>
            <a:endParaRPr/>
          </a:p>
        </p:txBody>
      </p:sp>
      <p:sp>
        <p:nvSpPr>
          <p:cNvPr id="238" name="Google Shape;238;p8"/>
          <p:cNvSpPr/>
          <p:nvPr/>
        </p:nvSpPr>
        <p:spPr>
          <a:xfrm>
            <a:off x="0" y="6667130"/>
            <a:ext cx="9144000" cy="190870"/>
          </a:xfrm>
          <a:prstGeom prst="rect">
            <a:avLst/>
          </a:prstGeom>
          <a:solidFill>
            <a:srgbClr val="21596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svg+xml;base64,PHN2ZyB3aWR0aD0iMjc4IiBoZWlnaHQ9IjMwMiIgeG1sbnM9Imh0dHA6Ly93d3cudzMub3JnLzIwMDAvc3ZnIj48L3N2Zz4=" id="239" name="Google Shape;239;p8"/>
          <p:cNvSpPr/>
          <p:nvPr/>
        </p:nvSpPr>
        <p:spPr>
          <a:xfrm>
            <a:off x="562769" y="120491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svg+xml;base64,PHN2ZyB3aWR0aD0iMzEwIiBoZWlnaHQ9IjM2MCIgeG1sbnM9Imh0dHA6Ly93d3cudzMub3JnLzIwMDAvc3ZnIj48L3N2Zz4=" id="240" name="Google Shape;240;p8"/>
          <p:cNvSpPr/>
          <p:nvPr/>
        </p:nvSpPr>
        <p:spPr>
          <a:xfrm>
            <a:off x="562769" y="120491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svg+xml;base64,PHN2ZyB3aWR0aD0iMzAzIiBoZWlnaHQ9IjI1OCIgeG1sbnM9Imh0dHA6Ly93d3cudzMub3JnLzIwMDAvc3ZnIj48L3N2Zz4=" id="241" name="Google Shape;241;p8"/>
          <p:cNvSpPr/>
          <p:nvPr/>
        </p:nvSpPr>
        <p:spPr>
          <a:xfrm>
            <a:off x="562769" y="120491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svg+xml;base64,PHN2ZyB3aWR0aD0iMjUwIiBoZWlnaHQ9IjIzNiIgeG1sbnM9Imh0dHA6Ly93d3cudzMub3JnLzIwMDAvc3ZnIj48L3N2Zz4=" id="242" name="Google Shape;242;p8"/>
          <p:cNvSpPr/>
          <p:nvPr/>
        </p:nvSpPr>
        <p:spPr>
          <a:xfrm>
            <a:off x="562769" y="120491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svg+xml;base64,PHN2ZyB3aWR0aD0iMjUwIiBoZWlnaHQ9IjIxNSIgeG1sbnM9Imh0dHA6Ly93d3cudzMub3JnLzIwMDAvc3ZnIj48L3N2Zz4=" id="243" name="Google Shape;243;p8"/>
          <p:cNvSpPr/>
          <p:nvPr/>
        </p:nvSpPr>
        <p:spPr>
          <a:xfrm>
            <a:off x="562769" y="120491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4" name="Google Shape;244;p8"/>
          <p:cNvGraphicFramePr/>
          <p:nvPr/>
        </p:nvGraphicFramePr>
        <p:xfrm>
          <a:off x="4767863" y="1278518"/>
          <a:ext cx="3780241" cy="2976529"/>
        </p:xfrm>
        <a:graphic>
          <a:graphicData uri="http://schemas.openxmlformats.org/drawingml/2006/chart">
            <c:chart r:id="rId3"/>
          </a:graphicData>
        </a:graphic>
      </p:graphicFrame>
      <p:graphicFrame>
        <p:nvGraphicFramePr>
          <p:cNvPr id="245" name="Google Shape;245;p8"/>
          <p:cNvGraphicFramePr/>
          <p:nvPr/>
        </p:nvGraphicFramePr>
        <p:xfrm>
          <a:off x="599933" y="121221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{63D2C647-AFEF-4A4E-AA26-9851EA3B0041}</a:tableStyleId>
              </a:tblPr>
              <a:tblGrid>
                <a:gridCol w="953800"/>
                <a:gridCol w="949475"/>
                <a:gridCol w="1601650"/>
              </a:tblGrid>
              <a:tr h="298550"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lt1"/>
                          </a:solidFill>
                        </a:rPr>
                        <a:t>★★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lt1"/>
                          </a:solidFill>
                        </a:rPr>
                        <a:t>최종 우승 (2회)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36000" marB="36000" marR="48350" marL="483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955"/>
                    </a:solidFill>
                  </a:tcPr>
                </a:tc>
                <a:tc hMerge="1"/>
                <a:tc hMerge="1"/>
              </a:tr>
              <a:tr h="16670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000000"/>
                          </a:solidFill>
                        </a:rPr>
                        <a:t>1984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T="36000" marB="36000" marR="48350" marL="483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000000"/>
                          </a:solidFill>
                        </a:rPr>
                        <a:t>1992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T="36000" marB="36000" marR="48350" marL="483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66700"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>
                          <a:solidFill>
                            <a:schemeClr val="lt1"/>
                          </a:solidFill>
                        </a:rPr>
                        <a:t>페넌트레이스 우승 (0회)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36000" marB="36000" marR="48350" marL="483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955"/>
                    </a:solidFill>
                  </a:tcPr>
                </a:tc>
                <a:tc hMerge="1"/>
                <a:tc hMerge="1"/>
              </a:tr>
              <a:tr h="166700"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>
                          <a:solidFill>
                            <a:schemeClr val="lt1"/>
                          </a:solidFill>
                        </a:rPr>
                        <a:t>포스트시즌 진출</a:t>
                      </a:r>
                      <a:endParaRPr/>
                    </a:p>
                  </a:txBody>
                  <a:tcPr marT="36000" marB="36000" marR="48350" marL="483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955"/>
                    </a:solidFill>
                  </a:tcPr>
                </a:tc>
                <a:tc hMerge="1"/>
                <a:tc hMerge="1"/>
              </a:tr>
              <a:tr h="166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rgbClr val="FFFFFF"/>
                          </a:solidFill>
                        </a:rPr>
                        <a:t>한국시리즈</a:t>
                      </a:r>
                      <a:endParaRPr sz="1200"/>
                    </a:p>
                  </a:txBody>
                  <a:tcPr marT="36000" marB="36000" marR="45900" marL="459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023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1884, 1992</a:t>
                      </a:r>
                      <a:endParaRPr sz="1200"/>
                    </a:p>
                  </a:txBody>
                  <a:tcPr marT="36000" marB="36000" marR="48350" marL="483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166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rgbClr val="FFFFFF"/>
                          </a:solidFill>
                        </a:rPr>
                        <a:t>플레이오프</a:t>
                      </a:r>
                      <a:endParaRPr sz="1200"/>
                    </a:p>
                  </a:txBody>
                  <a:tcPr marT="36000" marB="36000" marR="45900" marL="459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023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2011, 2012</a:t>
                      </a:r>
                      <a:endParaRPr sz="1200"/>
                    </a:p>
                  </a:txBody>
                  <a:tcPr marT="36000" marB="36000" marR="48350" marL="483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166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rgbClr val="FFFFFF"/>
                          </a:solidFill>
                        </a:rPr>
                        <a:t>준플레이오프</a:t>
                      </a:r>
                      <a:endParaRPr sz="1200"/>
                    </a:p>
                  </a:txBody>
                  <a:tcPr marT="36000" marB="36000" marR="45900" marL="459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023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1991, 2000, 2008, 2009, 2010, 2017</a:t>
                      </a:r>
                      <a:endParaRPr sz="1200"/>
                    </a:p>
                  </a:txBody>
                  <a:tcPr marT="36000" marB="36000" marR="48350" marL="483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166700"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lt1"/>
                          </a:solidFill>
                        </a:rPr>
                        <a:t>프랜차이즈 팀 기록</a:t>
                      </a:r>
                      <a:endParaRPr/>
                    </a:p>
                  </a:txBody>
                  <a:tcPr marT="36000" marB="36000" marR="48350" marL="483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955"/>
                    </a:solidFill>
                  </a:tcPr>
                </a:tc>
                <a:tc hMerge="1"/>
                <a:tc hMerge="1"/>
              </a:tr>
              <a:tr h="166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lt1"/>
                          </a:solidFill>
                        </a:rPr>
                        <a:t>최고 승률</a:t>
                      </a:r>
                      <a:endParaRPr/>
                    </a:p>
                  </a:txBody>
                  <a:tcPr marT="36000" marB="36000" marR="48350" marL="483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023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.591 (1999년 132경기 75승 52패 5무)</a:t>
                      </a:r>
                      <a:endParaRPr sz="1200"/>
                    </a:p>
                  </a:txBody>
                  <a:tcPr marT="36000" marB="36000" marR="48350" marL="483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 hMerge="1"/>
              </a:tr>
              <a:tr h="166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lt1"/>
                          </a:solidFill>
                        </a:rPr>
                        <a:t>최저 승률</a:t>
                      </a:r>
                      <a:endParaRPr/>
                    </a:p>
                  </a:txBody>
                  <a:tcPr marT="36000" marB="36000" marR="48350" marL="483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023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.265 (2002년 133경기 35승 97패 1무)</a:t>
                      </a:r>
                      <a:endParaRPr sz="1200"/>
                    </a:p>
                  </a:txBody>
                  <a:tcPr marT="36000" marB="36000" marR="48350" marL="483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 hMerge="1"/>
              </a:tr>
              <a:tr h="166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lt1"/>
                          </a:solidFill>
                        </a:rPr>
                        <a:t>최다 승</a:t>
                      </a:r>
                      <a:endParaRPr/>
                    </a:p>
                  </a:txBody>
                  <a:tcPr marT="36000" marB="36000" marR="48350" marL="483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023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80승 (2017년 144경기 80승 62패 2무)</a:t>
                      </a:r>
                      <a:endParaRPr sz="1200"/>
                    </a:p>
                  </a:txBody>
                  <a:tcPr marT="36000" marB="36000" marR="48350" marL="483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 hMerge="1"/>
              </a:tr>
              <a:tr h="166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lt1"/>
                          </a:solidFill>
                        </a:rPr>
                        <a:t>최다 패</a:t>
                      </a:r>
                      <a:endParaRPr/>
                    </a:p>
                  </a:txBody>
                  <a:tcPr marT="36000" marB="36000" marR="48350" marL="483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023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97패 (2002년 133경기 35승 97패 1무)</a:t>
                      </a:r>
                      <a:endParaRPr sz="1200"/>
                    </a:p>
                  </a:txBody>
                  <a:tcPr marT="36000" marB="36000" marR="48350" marL="483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 hMerge="1"/>
              </a:tr>
              <a:tr h="166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lt1"/>
                          </a:solidFill>
                        </a:rPr>
                        <a:t>최다 관중</a:t>
                      </a:r>
                      <a:endParaRPr/>
                    </a:p>
                  </a:txBody>
                  <a:tcPr marT="36000" marB="36000" marR="48350" marL="483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023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1,380,018명 (2009년)</a:t>
                      </a:r>
                      <a:endParaRPr sz="1200"/>
                    </a:p>
                  </a:txBody>
                  <a:tcPr marT="36000" marB="36000" marR="48350" marL="483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 hMerge="1"/>
              </a:tr>
              <a:tr h="166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lt1"/>
                          </a:solidFill>
                        </a:rPr>
                        <a:t>최소 관중</a:t>
                      </a:r>
                      <a:endParaRPr/>
                    </a:p>
                  </a:txBody>
                  <a:tcPr marT="36000" marB="36000" marR="48350" marL="483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023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127,995명 (2002년)</a:t>
                      </a:r>
                      <a:endParaRPr sz="1200"/>
                    </a:p>
                  </a:txBody>
                  <a:tcPr marT="36000" marB="36000" marR="48350" marL="483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 hMerge="1"/>
              </a:tr>
              <a:tr h="166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lt1"/>
                          </a:solidFill>
                        </a:rPr>
                        <a:t>최고 FA 계약</a:t>
                      </a:r>
                      <a:endParaRPr/>
                    </a:p>
                  </a:txBody>
                  <a:tcPr marT="36000" marB="36000" marR="48350" marL="483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023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4년 150억원 (2017년 이대호)</a:t>
                      </a:r>
                      <a:endParaRPr sz="1200"/>
                    </a:p>
                  </a:txBody>
                  <a:tcPr marT="36000" marB="36000" marR="48350" marL="483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46" name="Google Shape;246;p8"/>
          <p:cNvSpPr txBox="1"/>
          <p:nvPr/>
        </p:nvSpPr>
        <p:spPr>
          <a:xfrm>
            <a:off x="7276544" y="1490794"/>
            <a:ext cx="120448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[단위: 천명]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이대호" id="247" name="Google Shape;24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4983" y="5385956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손아섭" id="248" name="Google Shape;248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61133" y="5385956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김원중" id="249" name="Google Shape;249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93432" y="5385956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전준우" id="250" name="Google Shape;250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27283" y="5385956"/>
            <a:ext cx="720000" cy="720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1" name="Google Shape;251;p8"/>
          <p:cNvGraphicFramePr/>
          <p:nvPr/>
        </p:nvGraphicFramePr>
        <p:xfrm>
          <a:off x="4763656" y="470540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{65C67575-DAB3-41CB-A0AD-66F39D3115FA}</a:tableStyleId>
              </a:tblPr>
              <a:tblGrid>
                <a:gridCol w="457200"/>
                <a:gridCol w="457200"/>
                <a:gridCol w="457200"/>
                <a:gridCol w="304800"/>
                <a:gridCol w="304800"/>
                <a:gridCol w="304800"/>
                <a:gridCol w="533400"/>
                <a:gridCol w="762000"/>
              </a:tblGrid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/>
                        <a:t>순위</a:t>
                      </a:r>
                      <a:endParaRPr b="1" i="0" sz="1200" u="none" strike="noStrike">
                        <a:solidFill>
                          <a:srgbClr val="4C4F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/>
                        <a:t>팀명</a:t>
                      </a:r>
                      <a:endParaRPr b="1" i="0" sz="1200" u="none" strike="noStrike">
                        <a:solidFill>
                          <a:srgbClr val="4C4F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/>
                        <a:t>경기</a:t>
                      </a:r>
                      <a:endParaRPr b="1" i="0" sz="1200" u="none" strike="noStrike">
                        <a:solidFill>
                          <a:srgbClr val="4C4F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/>
                        <a:t>승</a:t>
                      </a:r>
                      <a:endParaRPr b="1" i="0" sz="1200" u="none" strike="noStrike">
                        <a:solidFill>
                          <a:srgbClr val="4C4F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/>
                        <a:t>패</a:t>
                      </a:r>
                      <a:endParaRPr b="1" i="0" sz="1200" u="none" strike="noStrike">
                        <a:solidFill>
                          <a:srgbClr val="4C4F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/>
                        <a:t>무</a:t>
                      </a:r>
                      <a:endParaRPr b="1" i="0" sz="1200" u="none" strike="noStrike">
                        <a:solidFill>
                          <a:srgbClr val="4C4F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/>
                        <a:t>승률</a:t>
                      </a:r>
                      <a:endParaRPr b="1" i="0" sz="1200" u="none" strike="noStrike">
                        <a:solidFill>
                          <a:srgbClr val="4C4F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/>
                        <a:t>홈</a:t>
                      </a:r>
                      <a:endParaRPr b="1" i="0" sz="1200" u="none" strike="noStrike">
                        <a:solidFill>
                          <a:srgbClr val="4C4F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/>
                        <a:t>10</a:t>
                      </a:r>
                      <a:endParaRPr b="0" i="0" sz="1200" u="none" strike="noStrike">
                        <a:solidFill>
                          <a:srgbClr val="22222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/>
                        <a:t>롯데</a:t>
                      </a:r>
                      <a:endParaRPr b="0" i="0" sz="1200" u="none" strike="noStrike">
                        <a:solidFill>
                          <a:srgbClr val="22222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/>
                        <a:t>65</a:t>
                      </a:r>
                      <a:endParaRPr b="0" i="0" sz="1200" u="none" strike="noStrike">
                        <a:solidFill>
                          <a:srgbClr val="22222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/>
                        <a:t>23</a:t>
                      </a:r>
                      <a:endParaRPr b="0" i="0" sz="1200" u="none" strike="noStrike">
                        <a:solidFill>
                          <a:srgbClr val="22222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/>
                        <a:t>42</a:t>
                      </a:r>
                      <a:endParaRPr b="0" i="0" sz="1200" u="none" strike="noStrike">
                        <a:solidFill>
                          <a:srgbClr val="22222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/>
                        <a:t>0</a:t>
                      </a:r>
                      <a:endParaRPr b="0" i="0" sz="1200" u="none" strike="noStrike">
                        <a:solidFill>
                          <a:srgbClr val="22222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/>
                        <a:t>0.354</a:t>
                      </a:r>
                      <a:endParaRPr b="0" i="0" sz="1200" u="none" strike="noStrike">
                        <a:solidFill>
                          <a:srgbClr val="22222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/>
                        <a:t>15-0-19</a:t>
                      </a:r>
                      <a:endParaRPr b="0" i="0" sz="1200" u="none" strike="noStrike">
                        <a:solidFill>
                          <a:srgbClr val="22222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2" name="Google Shape;252;p8"/>
          <p:cNvSpPr txBox="1"/>
          <p:nvPr/>
        </p:nvSpPr>
        <p:spPr>
          <a:xfrm>
            <a:off x="4755790" y="4412062"/>
            <a:ext cx="202370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2019년 성적 (6월 10일 기준)</a:t>
            </a:r>
            <a:endParaRPr sz="12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9"/>
          <p:cNvSpPr/>
          <p:nvPr/>
        </p:nvSpPr>
        <p:spPr>
          <a:xfrm>
            <a:off x="1447060" y="-2"/>
            <a:ext cx="7696940" cy="76348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9"/>
          <p:cNvSpPr/>
          <p:nvPr/>
        </p:nvSpPr>
        <p:spPr>
          <a:xfrm flipH="1" rot="5400000">
            <a:off x="974323" y="-978768"/>
            <a:ext cx="763480" cy="2721013"/>
          </a:xfrm>
          <a:prstGeom prst="flowChartManualInput">
            <a:avLst/>
          </a:prstGeom>
          <a:solidFill>
            <a:srgbClr val="21596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9"/>
          <p:cNvSpPr txBox="1"/>
          <p:nvPr/>
        </p:nvSpPr>
        <p:spPr>
          <a:xfrm>
            <a:off x="230819" y="152068"/>
            <a:ext cx="13179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 서론</a:t>
            </a:r>
            <a:endParaRPr/>
          </a:p>
        </p:txBody>
      </p:sp>
      <p:sp>
        <p:nvSpPr>
          <p:cNvPr id="260" name="Google Shape;260;p9"/>
          <p:cNvSpPr txBox="1"/>
          <p:nvPr/>
        </p:nvSpPr>
        <p:spPr>
          <a:xfrm>
            <a:off x="2781156" y="188765"/>
            <a:ext cx="336823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KBO리그 – 4개 구장 개요</a:t>
            </a:r>
            <a:endParaRPr/>
          </a:p>
        </p:txBody>
      </p:sp>
      <p:sp>
        <p:nvSpPr>
          <p:cNvPr id="261" name="Google Shape;261;p9"/>
          <p:cNvSpPr/>
          <p:nvPr/>
        </p:nvSpPr>
        <p:spPr>
          <a:xfrm>
            <a:off x="0" y="6667130"/>
            <a:ext cx="9144000" cy="190870"/>
          </a:xfrm>
          <a:prstGeom prst="rect">
            <a:avLst/>
          </a:prstGeom>
          <a:solidFill>
            <a:srgbClr val="21596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9"/>
          <p:cNvSpPr/>
          <p:nvPr/>
        </p:nvSpPr>
        <p:spPr>
          <a:xfrm>
            <a:off x="4916583" y="3266016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63" name="Google Shape;263;p9"/>
          <p:cNvGraphicFramePr/>
          <p:nvPr/>
        </p:nvGraphicFramePr>
        <p:xfrm>
          <a:off x="330809" y="10643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{65C67575-DAB3-41CB-A0AD-66F39D3115FA}</a:tableStyleId>
              </a:tblPr>
              <a:tblGrid>
                <a:gridCol w="912350"/>
                <a:gridCol w="1892500"/>
                <a:gridCol w="1892500"/>
                <a:gridCol w="1892500"/>
                <a:gridCol w="1892500"/>
              </a:tblGrid>
              <a:tr h="322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구장</a:t>
                      </a:r>
                      <a:endParaRPr/>
                    </a:p>
                  </a:txBody>
                  <a:tcPr marT="72000" marB="72000" marR="7200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잠실야구장</a:t>
                      </a:r>
                      <a:endParaRPr/>
                    </a:p>
                  </a:txBody>
                  <a:tcPr marT="72000" marB="72000" marR="72000" marL="72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인천 SK 행복드림구장</a:t>
                      </a:r>
                      <a:endParaRPr/>
                    </a:p>
                  </a:txBody>
                  <a:tcPr marT="72000" marB="72000" marR="72000" marL="72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광주-기아 챔피언스 필드</a:t>
                      </a:r>
                      <a:endParaRPr/>
                    </a:p>
                  </a:txBody>
                  <a:tcPr marT="72000" marB="72000" marR="72000" marL="72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사직야구장</a:t>
                      </a:r>
                      <a:endParaRPr/>
                    </a:p>
                  </a:txBody>
                  <a:tcPr marT="72000" marB="72000" marR="72000" marL="72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2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팀</a:t>
                      </a:r>
                      <a:endParaRPr/>
                    </a:p>
                  </a:txBody>
                  <a:tcPr marT="72000" marB="72000" marR="7200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두산베어스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LG트윈스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0" marB="72000" marR="72000" marL="72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SK 와이번스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0" marB="72000" marR="72000" marL="72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KIA 타이거즈</a:t>
                      </a:r>
                      <a:endParaRPr/>
                    </a:p>
                  </a:txBody>
                  <a:tcPr marT="72000" marB="72000" marR="72000" marL="72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롯데 자이언츠</a:t>
                      </a:r>
                      <a:endParaRPr/>
                    </a:p>
                  </a:txBody>
                  <a:tcPr marT="72000" marB="72000" marR="72000" marL="72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2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주소</a:t>
                      </a:r>
                      <a:endParaRPr/>
                    </a:p>
                  </a:txBody>
                  <a:tcPr marT="72000" marB="72000" marR="7200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송파구 올림픽로 25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0" marB="72000" marR="72000" marL="72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미추홀구 매소홀로 618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0" marB="72000" marR="72000" marL="72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북구 서림로 10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0" marB="72000" marR="72000" marL="72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동래구 사직로 45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0" marB="72000" marR="72000" marL="72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2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개장</a:t>
                      </a:r>
                      <a:endParaRPr/>
                    </a:p>
                  </a:txBody>
                  <a:tcPr marT="72000" marB="72000" marR="7200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1982년 7월 15일</a:t>
                      </a:r>
                      <a:endParaRPr/>
                    </a:p>
                  </a:txBody>
                  <a:tcPr marT="72000" marB="72000" marR="72000" marL="72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2002년 2월 25일</a:t>
                      </a:r>
                      <a:endParaRPr/>
                    </a:p>
                  </a:txBody>
                  <a:tcPr marT="72000" marB="72000" marR="72000" marL="72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2014년 3월 8일</a:t>
                      </a:r>
                      <a:endParaRPr/>
                    </a:p>
                  </a:txBody>
                  <a:tcPr marT="72000" marB="72000" marR="72000" marL="72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1985년 10월</a:t>
                      </a:r>
                      <a:endParaRPr/>
                    </a:p>
                  </a:txBody>
                  <a:tcPr marT="72000" marB="72000" marR="72000" marL="72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2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좌석수</a:t>
                      </a:r>
                      <a:endParaRPr/>
                    </a:p>
                  </a:txBody>
                  <a:tcPr marT="72000" marB="72000" marR="7200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25,553석</a:t>
                      </a:r>
                      <a:endParaRPr/>
                    </a:p>
                  </a:txBody>
                  <a:tcPr marT="72000" marB="72000" marR="72000" marL="72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27,500석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0" marB="72000" marR="72000" marL="72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20,500석</a:t>
                      </a:r>
                      <a:endParaRPr/>
                    </a:p>
                  </a:txBody>
                  <a:tcPr marT="72000" marB="72000" marR="72000" marL="72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25,000석</a:t>
                      </a:r>
                      <a:endParaRPr/>
                    </a:p>
                  </a:txBody>
                  <a:tcPr marT="72000" marB="72000" marR="72000" marL="72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2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소유</a:t>
                      </a:r>
                      <a:endParaRPr/>
                    </a:p>
                  </a:txBody>
                  <a:tcPr marT="72000" marB="72000" marR="7200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서울특별시</a:t>
                      </a:r>
                      <a:endParaRPr/>
                    </a:p>
                  </a:txBody>
                  <a:tcPr marT="72000" marB="72000" marR="72000" marL="72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인천광역시 시설관리공단</a:t>
                      </a:r>
                      <a:endParaRPr/>
                    </a:p>
                  </a:txBody>
                  <a:tcPr marT="72000" marB="72000" marR="72000" marL="72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광주광역시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0" marB="72000" marR="72000" marL="72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부산광역시</a:t>
                      </a:r>
                      <a:endParaRPr/>
                    </a:p>
                  </a:txBody>
                  <a:tcPr marT="72000" marB="72000" marR="72000" marL="72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2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경기장 크기</a:t>
                      </a:r>
                      <a:endParaRPr/>
                    </a:p>
                  </a:txBody>
                  <a:tcPr marT="72000" marB="72000" marR="7200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좌우 100m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중앙 125m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펜스 높이 2.6m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0" marB="72000" marR="72000" marL="72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좌우 95 m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중앙 120 m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펜스 높이 2.8 m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0" marB="72000" marR="72000" marL="72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좌우 99 m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중앙 121.9 m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펜스 높이 3.1 m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0" marB="72000" marR="72000" marL="72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좌우 95 m</a:t>
                      </a:r>
                      <a:b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중앙 118 m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펜스 높이 4.8 m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0" marB="72000" marR="72000" marL="72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02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전경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94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티켓 가격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화요일~목요일</a:t>
                      </a:r>
                      <a:endParaRPr sz="12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- 8.0천원~60.0천원</a:t>
                      </a:r>
                      <a:endParaRPr sz="12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/>
                        <a:t>금요일~일요일</a:t>
                      </a:r>
                      <a:endParaRPr sz="12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/>
                        <a:t>- 9.0천원~60.0천원</a:t>
                      </a:r>
                      <a:endParaRPr sz="1200"/>
                    </a:p>
                    <a:p>
                      <a:pPr indent="-952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화요일~목요일</a:t>
                      </a:r>
                      <a:br>
                        <a:rPr lang="ko-KR" sz="1200"/>
                      </a:br>
                      <a:r>
                        <a:rPr lang="ko-KR" sz="1200"/>
                        <a:t>- 9.5천원~4.7천원</a:t>
                      </a:r>
                      <a:endParaRPr sz="12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금요일</a:t>
                      </a:r>
                      <a:endParaRPr sz="12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-10.5천원~57.0천원</a:t>
                      </a:r>
                      <a:endParaRPr sz="12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토/일요일</a:t>
                      </a:r>
                      <a:endParaRPr sz="12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- 11.0천원~1.5천원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화요일~목요일</a:t>
                      </a:r>
                      <a:endParaRPr sz="12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- 9.0천원~45.0천원</a:t>
                      </a:r>
                      <a:endParaRPr sz="12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/>
                        <a:t>금요일~일요일</a:t>
                      </a:r>
                      <a:endParaRPr sz="12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/>
                        <a:t>- 11.0천원~50.0천원</a:t>
                      </a:r>
                      <a:endParaRPr sz="12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화요일~목요일</a:t>
                      </a:r>
                      <a:endParaRPr sz="12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- 8.0천원~40.0천원</a:t>
                      </a:r>
                      <a:endParaRPr sz="12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/>
                        <a:t>금요일~일요일</a:t>
                      </a:r>
                      <a:endParaRPr sz="12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/>
                        <a:t>- 10.0천원~55.0천원</a:t>
                      </a:r>
                      <a:endParaRPr sz="12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64" name="Google Shape;26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9541" y="3924441"/>
            <a:ext cx="1836000" cy="12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ì ì¤ ì¼êµ¬ì¥ (2017ë 4ì 28ì¼)" id="265" name="Google Shape;265;p9"/>
          <p:cNvPicPr preferRelativeResize="0"/>
          <p:nvPr/>
        </p:nvPicPr>
        <p:blipFill rotWithShape="1">
          <a:blip r:embed="rId4">
            <a:alphaModFix/>
          </a:blip>
          <a:srcRect b="0" l="7822" r="7821" t="0"/>
          <a:stretch/>
        </p:blipFill>
        <p:spPr>
          <a:xfrm>
            <a:off x="1257660" y="3924441"/>
            <a:ext cx="1836000" cy="12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upload.wikimedia.org/wikipedia/commons/thumb/7/77/Munhak_Baseball_Stadium.jpg/1920px-Munhak_Baseball_Stadium.jpg" id="266" name="Google Shape;266;p9"/>
          <p:cNvPicPr preferRelativeResize="0"/>
          <p:nvPr/>
        </p:nvPicPr>
        <p:blipFill rotWithShape="1">
          <a:blip r:embed="rId5">
            <a:alphaModFix/>
          </a:blip>
          <a:srcRect b="0" l="1159" r="1158" t="0"/>
          <a:stretch/>
        </p:blipFill>
        <p:spPr>
          <a:xfrm>
            <a:off x="3164366" y="3924441"/>
            <a:ext cx="1836000" cy="12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52835" y="3924441"/>
            <a:ext cx="1836000" cy="12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2019-06-11T04:21:27Z</dcterms:created>
  <dc:creator>정 찬미</dc:creator>
</cp:coreProperties>
</file>